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2" r:id="rId2"/>
    <p:sldId id="257" r:id="rId3"/>
    <p:sldId id="314" r:id="rId4"/>
    <p:sldId id="301" r:id="rId5"/>
    <p:sldId id="303" r:id="rId6"/>
    <p:sldId id="304" r:id="rId7"/>
    <p:sldId id="309" r:id="rId8"/>
    <p:sldId id="311" r:id="rId9"/>
    <p:sldId id="313" r:id="rId10"/>
    <p:sldId id="312" r:id="rId11"/>
    <p:sldId id="31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FFFF99"/>
    <a:srgbClr val="0000CC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56" autoAdjust="0"/>
    <p:restoredTop sz="93784" autoAdjust="0"/>
  </p:normalViewPr>
  <p:slideViewPr>
    <p:cSldViewPr>
      <p:cViewPr>
        <p:scale>
          <a:sx n="66" d="100"/>
          <a:sy n="66" d="100"/>
        </p:scale>
        <p:origin x="304" y="-76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9BF7C-5CB8-409B-B3D5-48EA91AD1CA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DA92C-161A-480F-BD64-1AA99C032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80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8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6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36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3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6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4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4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6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24B67-8DED-4E68-99F6-B3FCD8AA1EDC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1C815-D9E9-470E-9651-03BD3134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8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9.wmf"/><Relationship Id="rId7" Type="http://schemas.openxmlformats.org/officeDocument/2006/relationships/image" Target="../media/image2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2">
            <a:extLst>
              <a:ext uri="{FF2B5EF4-FFF2-40B4-BE49-F238E27FC236}">
                <a16:creationId xmlns:a16="http://schemas.microsoft.com/office/drawing/2014/main" id="{45B6F9E1-E2C2-405B-AA23-1D3881D44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14400"/>
            <a:ext cx="10210800" cy="2590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1385" tIns="45695" rIns="91385" bIns="45695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28" name="Text Box 52">
            <a:extLst>
              <a:ext uri="{FF2B5EF4-FFF2-40B4-BE49-F238E27FC236}">
                <a16:creationId xmlns:a16="http://schemas.microsoft.com/office/drawing/2014/main" id="{CADB8627-1562-4265-B697-12997BBC0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79547"/>
            <a:ext cx="10210800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5 Why report</a:t>
            </a:r>
            <a:endParaRPr kumimoji="1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( Problem: 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NE-1802V – Missing upper S</a:t>
            </a:r>
            <a:r>
              <a:rPr kumimoji="1" lang="en-US" altLang="en-US" sz="3200" dirty="0" err="1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tyrofoam</a:t>
            </a:r>
            <a:r>
              <a:rPr kumimoji="1" lang="en-US" altLang="ja-JP" sz="3200" dirty="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)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1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FFFFFF"/>
                </a:solidFill>
                <a:latin typeface="Arial" panose="020B0604020202020204" pitchFamily="34" charset="0"/>
              </a:rPr>
              <a:t>9</a:t>
            </a: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/10</a:t>
            </a:r>
          </a:p>
        </p:txBody>
      </p:sp>
      <p:sp>
        <p:nvSpPr>
          <p:cNvPr id="15" name="正方形/長方形 31">
            <a:extLst>
              <a:ext uri="{FF2B5EF4-FFF2-40B4-BE49-F238E27FC236}">
                <a16:creationId xmlns:a16="http://schemas.microsoft.com/office/drawing/2014/main" id="{C92C4B6B-679B-484A-85EB-1B86C8472605}"/>
              </a:ext>
            </a:extLst>
          </p:cNvPr>
          <p:cNvSpPr/>
          <p:nvPr/>
        </p:nvSpPr>
        <p:spPr>
          <a:xfrm>
            <a:off x="3287689" y="28974"/>
            <a:ext cx="5832647" cy="6029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Improved Action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改善対策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Action for Pass Cause / 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流出要因対策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36D4902-353E-4A37-ACE3-481A75D8F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25" y="5409976"/>
            <a:ext cx="5498473" cy="1295624"/>
          </a:xfrm>
          <a:prstGeom prst="roundRect">
            <a:avLst>
              <a:gd name="adj" fmla="val 801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1600" b="1" u="sng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Current control method : </a:t>
            </a:r>
            <a:endParaRPr lang="en-US" altLang="en-US" sz="1600" dirty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Using only one process to weight check, combine all accessory and setup lower / upper limit have big gap</a:t>
            </a:r>
          </a:p>
          <a:p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en-US" altLang="en-US" sz="16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If missing part have weight under lower limit can’t detect</a:t>
            </a:r>
            <a:endParaRPr lang="en-US" altLang="en-US" sz="1600" dirty="0">
              <a:solidFill>
                <a:srgbClr val="FF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230104B7-0B41-4790-8903-9678C555F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26" y="1373063"/>
            <a:ext cx="5498474" cy="3986119"/>
          </a:xfrm>
          <a:prstGeom prst="roundRect">
            <a:avLst>
              <a:gd name="adj" fmla="val 2282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99D775A3-4991-46B4-978B-B1487CF57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511" y="1371600"/>
            <a:ext cx="5931921" cy="3986119"/>
          </a:xfrm>
          <a:prstGeom prst="roundRect">
            <a:avLst>
              <a:gd name="adj" fmla="val 2666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9CB43493-70D7-46EC-A41C-0843E811E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1095375"/>
            <a:ext cx="1695205" cy="40011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5D77527B-283E-4727-BA9F-30FD6AD0B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27796"/>
            <a:ext cx="1695205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◆Before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AFDA66-EFFB-4713-A70D-18407D391DEA}"/>
              </a:ext>
            </a:extLst>
          </p:cNvPr>
          <p:cNvSpPr/>
          <p:nvPr/>
        </p:nvSpPr>
        <p:spPr>
          <a:xfrm>
            <a:off x="259440" y="655937"/>
            <a:ext cx="10027560" cy="4757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Strictly control packing part by weight check [ exclusion weight of product ]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5980AED-B729-4A46-9796-835CFF48B6B7}"/>
              </a:ext>
            </a:extLst>
          </p:cNvPr>
          <p:cNvCxnSpPr/>
          <p:nvPr/>
        </p:nvCxnSpPr>
        <p:spPr>
          <a:xfrm>
            <a:off x="9533221" y="2287391"/>
            <a:ext cx="1548691" cy="0"/>
          </a:xfrm>
          <a:prstGeom prst="straightConnector1">
            <a:avLst/>
          </a:prstGeom>
          <a:ln w="28575">
            <a:solidFill>
              <a:srgbClr val="0033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470B3B0-F54B-440B-96B1-9DF4F5FFDA64}"/>
              </a:ext>
            </a:extLst>
          </p:cNvPr>
          <p:cNvSpPr/>
          <p:nvPr/>
        </p:nvSpPr>
        <p:spPr>
          <a:xfrm>
            <a:off x="9926433" y="1975115"/>
            <a:ext cx="538271" cy="28694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617E7898-3CE6-4500-BB5B-05B1C22FD283}"/>
              </a:ext>
            </a:extLst>
          </p:cNvPr>
          <p:cNvSpPr/>
          <p:nvPr/>
        </p:nvSpPr>
        <p:spPr>
          <a:xfrm flipV="1">
            <a:off x="6920553" y="2802577"/>
            <a:ext cx="4366429" cy="1678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CB7F2B5-7FD5-4948-BEF6-5F7F5896560C}"/>
              </a:ext>
            </a:extLst>
          </p:cNvPr>
          <p:cNvSpPr/>
          <p:nvPr/>
        </p:nvSpPr>
        <p:spPr>
          <a:xfrm>
            <a:off x="7121017" y="2728027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E5DDEC09-3B4A-4A38-989B-A753A6A013D9}"/>
              </a:ext>
            </a:extLst>
          </p:cNvPr>
          <p:cNvSpPr/>
          <p:nvPr/>
        </p:nvSpPr>
        <p:spPr>
          <a:xfrm>
            <a:off x="7973901" y="2772145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F693716-BB5A-49DC-9942-49A7156237CA}"/>
              </a:ext>
            </a:extLst>
          </p:cNvPr>
          <p:cNvSpPr/>
          <p:nvPr/>
        </p:nvSpPr>
        <p:spPr>
          <a:xfrm>
            <a:off x="9659898" y="2725773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4AB3ECF-0222-4CFA-9548-5FF4DAC25363}"/>
              </a:ext>
            </a:extLst>
          </p:cNvPr>
          <p:cNvSpPr/>
          <p:nvPr/>
        </p:nvSpPr>
        <p:spPr>
          <a:xfrm>
            <a:off x="10450722" y="2739044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131010D-786B-492D-8CFE-1989FB8F0ED9}"/>
              </a:ext>
            </a:extLst>
          </p:cNvPr>
          <p:cNvSpPr/>
          <p:nvPr/>
        </p:nvSpPr>
        <p:spPr>
          <a:xfrm>
            <a:off x="11297041" y="2745669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6" name="Object 185">
            <a:extLst>
              <a:ext uri="{FF2B5EF4-FFF2-40B4-BE49-F238E27FC236}">
                <a16:creationId xmlns:a16="http://schemas.microsoft.com/office/drawing/2014/main" id="{14068D76-2D89-4012-88B6-968654FFA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31963"/>
              </p:ext>
            </p:extLst>
          </p:nvPr>
        </p:nvGraphicFramePr>
        <p:xfrm>
          <a:off x="11437256" y="2577115"/>
          <a:ext cx="356965" cy="456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_ClipArt_Gallery" r:id="rId2" imgW="4571086" imgH="5844845" progId="MS_ClipArt_Gallery">
                  <p:embed/>
                </p:oleObj>
              </mc:Choice>
              <mc:Fallback>
                <p:oleObj name="MS_ClipArt_Gallery" r:id="rId2" imgW="4571086" imgH="5844845" progId="MS_ClipArt_Gallery">
                  <p:embed/>
                  <p:pic>
                    <p:nvPicPr>
                      <p:cNvPr id="119" name="Object 118">
                        <a:extLst>
                          <a:ext uri="{FF2B5EF4-FFF2-40B4-BE49-F238E27FC236}">
                            <a16:creationId xmlns:a16="http://schemas.microsoft.com/office/drawing/2014/main" id="{A5F84643-75FA-4DB4-884E-0C3FF822CC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7256" y="2577115"/>
                        <a:ext cx="356965" cy="456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80C75D99-3E99-490C-AB6B-03F641DDF1B9}"/>
              </a:ext>
            </a:extLst>
          </p:cNvPr>
          <p:cNvSpPr/>
          <p:nvPr/>
        </p:nvSpPr>
        <p:spPr>
          <a:xfrm>
            <a:off x="11086701" y="1902443"/>
            <a:ext cx="880997" cy="648404"/>
          </a:xfrm>
          <a:prstGeom prst="rect">
            <a:avLst/>
          </a:prstGeom>
          <a:solidFill>
            <a:srgbClr val="FFFF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accessory</a:t>
            </a:r>
          </a:p>
        </p:txBody>
      </p:sp>
      <p:graphicFrame>
        <p:nvGraphicFramePr>
          <p:cNvPr id="188" name="Object 187">
            <a:extLst>
              <a:ext uri="{FF2B5EF4-FFF2-40B4-BE49-F238E27FC236}">
                <a16:creationId xmlns:a16="http://schemas.microsoft.com/office/drawing/2014/main" id="{8FFE0927-60C4-4877-8E86-9D40B835D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441689"/>
              </p:ext>
            </p:extLst>
          </p:nvPr>
        </p:nvGraphicFramePr>
        <p:xfrm>
          <a:off x="8159648" y="2600041"/>
          <a:ext cx="356965" cy="456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_ClipArt_Gallery" r:id="rId2" imgW="4571086" imgH="5844845" progId="MS_ClipArt_Gallery">
                  <p:embed/>
                </p:oleObj>
              </mc:Choice>
              <mc:Fallback>
                <p:oleObj name="MS_ClipArt_Gallery" r:id="rId2" imgW="4571086" imgH="5844845" progId="MS_ClipArt_Gallery">
                  <p:embed/>
                  <p:pic>
                    <p:nvPicPr>
                      <p:cNvPr id="121" name="Object 120">
                        <a:extLst>
                          <a:ext uri="{FF2B5EF4-FFF2-40B4-BE49-F238E27FC236}">
                            <a16:creationId xmlns:a16="http://schemas.microsoft.com/office/drawing/2014/main" id="{A4D289F9-13E6-42E8-B9A8-6D31620C9F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648" y="2600041"/>
                        <a:ext cx="356965" cy="456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" name="Rectangle 188">
            <a:extLst>
              <a:ext uri="{FF2B5EF4-FFF2-40B4-BE49-F238E27FC236}">
                <a16:creationId xmlns:a16="http://schemas.microsoft.com/office/drawing/2014/main" id="{ED90B3EE-92DE-429C-BCFD-2C1520280F0F}"/>
              </a:ext>
            </a:extLst>
          </p:cNvPr>
          <p:cNvSpPr/>
          <p:nvPr/>
        </p:nvSpPr>
        <p:spPr>
          <a:xfrm>
            <a:off x="7739395" y="2306441"/>
            <a:ext cx="1078486" cy="245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check</a:t>
            </a:r>
          </a:p>
        </p:txBody>
      </p:sp>
      <p:grpSp>
        <p:nvGrpSpPr>
          <p:cNvPr id="190" name="Group 18">
            <a:extLst>
              <a:ext uri="{FF2B5EF4-FFF2-40B4-BE49-F238E27FC236}">
                <a16:creationId xmlns:a16="http://schemas.microsoft.com/office/drawing/2014/main" id="{839B8BAC-0793-44C4-9AE4-8F51019D6754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134908" y="2919731"/>
            <a:ext cx="444840" cy="410154"/>
            <a:chOff x="2111585" y="2978219"/>
            <a:chExt cx="893555" cy="797507"/>
          </a:xfrm>
        </p:grpSpPr>
        <p:grpSp>
          <p:nvGrpSpPr>
            <p:cNvPr id="191" name="Group 297">
              <a:extLst>
                <a:ext uri="{FF2B5EF4-FFF2-40B4-BE49-F238E27FC236}">
                  <a16:creationId xmlns:a16="http://schemas.microsoft.com/office/drawing/2014/main" id="{03C7B050-48F4-4916-9043-47F98E06D6F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193" name="Group 21">
                <a:extLst>
                  <a:ext uri="{FF2B5EF4-FFF2-40B4-BE49-F238E27FC236}">
                    <a16:creationId xmlns:a16="http://schemas.microsoft.com/office/drawing/2014/main" id="{6EB8D2EB-C10B-4807-B321-3E757E398C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195" name="Flowchart: Stored Data 194">
                  <a:extLst>
                    <a:ext uri="{FF2B5EF4-FFF2-40B4-BE49-F238E27FC236}">
                      <a16:creationId xmlns:a16="http://schemas.microsoft.com/office/drawing/2014/main" id="{63E7B4E3-917A-4EE4-B2FF-72783CEB0D03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6" name="Flowchart: Stored Data 195">
                  <a:extLst>
                    <a:ext uri="{FF2B5EF4-FFF2-40B4-BE49-F238E27FC236}">
                      <a16:creationId xmlns:a16="http://schemas.microsoft.com/office/drawing/2014/main" id="{A08F7DAB-0E80-4941-AAC5-83DF4F318158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Flowchart: Stored Data 196">
                  <a:extLst>
                    <a:ext uri="{FF2B5EF4-FFF2-40B4-BE49-F238E27FC236}">
                      <a16:creationId xmlns:a16="http://schemas.microsoft.com/office/drawing/2014/main" id="{6FB0B782-6CFF-41B2-B712-C257ECBBED23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8" name="Flowchart: Stored Data 197">
                  <a:extLst>
                    <a:ext uri="{FF2B5EF4-FFF2-40B4-BE49-F238E27FC236}">
                      <a16:creationId xmlns:a16="http://schemas.microsoft.com/office/drawing/2014/main" id="{20A3D7A3-AD39-459E-BA33-9FAD4F088DB6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4320D611-78CB-4A18-82B4-83DBF8105788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7C76BB1-2BDB-4636-B207-82649A71BE97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Picture 2">
                  <a:extLst>
                    <a:ext uri="{FF2B5EF4-FFF2-40B4-BE49-F238E27FC236}">
                      <a16:creationId xmlns:a16="http://schemas.microsoft.com/office/drawing/2014/main" id="{023C78B1-5795-4471-8621-9B3FB798BF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2" name="Picture 3">
                  <a:extLst>
                    <a:ext uri="{FF2B5EF4-FFF2-40B4-BE49-F238E27FC236}">
                      <a16:creationId xmlns:a16="http://schemas.microsoft.com/office/drawing/2014/main" id="{50130BC3-778D-4A1C-9FA4-83D1CEAD6E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94" name="Moon 193">
                <a:extLst>
                  <a:ext uri="{FF2B5EF4-FFF2-40B4-BE49-F238E27FC236}">
                    <a16:creationId xmlns:a16="http://schemas.microsoft.com/office/drawing/2014/main" id="{12A780EB-363D-4775-AC8E-5358BAC472E7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02AC731-3392-454C-B293-D7D270ABE59E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3" name="Group 18">
            <a:extLst>
              <a:ext uri="{FF2B5EF4-FFF2-40B4-BE49-F238E27FC236}">
                <a16:creationId xmlns:a16="http://schemas.microsoft.com/office/drawing/2014/main" id="{9C31AE66-C16B-48FB-A489-46E978BB3BA3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9774190" y="2879106"/>
            <a:ext cx="444840" cy="410154"/>
            <a:chOff x="2111585" y="2978219"/>
            <a:chExt cx="893555" cy="797507"/>
          </a:xfrm>
        </p:grpSpPr>
        <p:grpSp>
          <p:nvGrpSpPr>
            <p:cNvPr id="204" name="Group 297">
              <a:extLst>
                <a:ext uri="{FF2B5EF4-FFF2-40B4-BE49-F238E27FC236}">
                  <a16:creationId xmlns:a16="http://schemas.microsoft.com/office/drawing/2014/main" id="{2378CDE3-69D1-490E-A077-CAD4904C366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206" name="Group 21">
                <a:extLst>
                  <a:ext uri="{FF2B5EF4-FFF2-40B4-BE49-F238E27FC236}">
                    <a16:creationId xmlns:a16="http://schemas.microsoft.com/office/drawing/2014/main" id="{2831F74C-14BD-49EB-BA46-3D03B7ABB0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208" name="Flowchart: Stored Data 207">
                  <a:extLst>
                    <a:ext uri="{FF2B5EF4-FFF2-40B4-BE49-F238E27FC236}">
                      <a16:creationId xmlns:a16="http://schemas.microsoft.com/office/drawing/2014/main" id="{6BD20FAF-E688-43C0-8D71-EB025EC13528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Flowchart: Stored Data 208">
                  <a:extLst>
                    <a:ext uri="{FF2B5EF4-FFF2-40B4-BE49-F238E27FC236}">
                      <a16:creationId xmlns:a16="http://schemas.microsoft.com/office/drawing/2014/main" id="{15838BB8-7C30-42ED-B9F6-E9224DCE4302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Flowchart: Stored Data 209">
                  <a:extLst>
                    <a:ext uri="{FF2B5EF4-FFF2-40B4-BE49-F238E27FC236}">
                      <a16:creationId xmlns:a16="http://schemas.microsoft.com/office/drawing/2014/main" id="{5416E859-8C0F-4F30-B81F-BDC0115ACE0B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1" name="Flowchart: Stored Data 210">
                  <a:extLst>
                    <a:ext uri="{FF2B5EF4-FFF2-40B4-BE49-F238E27FC236}">
                      <a16:creationId xmlns:a16="http://schemas.microsoft.com/office/drawing/2014/main" id="{741A37DD-BD2E-4156-95CC-BA083F8051EE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75EF6C2-703F-41DB-A926-885D35B97089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7A0FEB4A-BAEE-4473-987D-23CB5D751B0F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14" name="Picture 2">
                  <a:extLst>
                    <a:ext uri="{FF2B5EF4-FFF2-40B4-BE49-F238E27FC236}">
                      <a16:creationId xmlns:a16="http://schemas.microsoft.com/office/drawing/2014/main" id="{4ED2794F-BDB2-41FC-93B5-6CEE86000C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5" name="Picture 3">
                  <a:extLst>
                    <a:ext uri="{FF2B5EF4-FFF2-40B4-BE49-F238E27FC236}">
                      <a16:creationId xmlns:a16="http://schemas.microsoft.com/office/drawing/2014/main" id="{B6677A34-F1DF-4BBE-85D4-8E38A38AE8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07" name="Moon 206">
                <a:extLst>
                  <a:ext uri="{FF2B5EF4-FFF2-40B4-BE49-F238E27FC236}">
                    <a16:creationId xmlns:a16="http://schemas.microsoft.com/office/drawing/2014/main" id="{2C2CC561-7E62-4930-96AF-83DC3505A397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D522F93-3ADB-4489-AD4B-9EE663F4AB95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6" name="Group 18">
            <a:extLst>
              <a:ext uri="{FF2B5EF4-FFF2-40B4-BE49-F238E27FC236}">
                <a16:creationId xmlns:a16="http://schemas.microsoft.com/office/drawing/2014/main" id="{6CB6A13F-275C-4136-9E8A-7D98159A8DB8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10432962" y="2900115"/>
            <a:ext cx="444840" cy="410154"/>
            <a:chOff x="2111585" y="2978219"/>
            <a:chExt cx="893555" cy="797507"/>
          </a:xfrm>
        </p:grpSpPr>
        <p:grpSp>
          <p:nvGrpSpPr>
            <p:cNvPr id="217" name="Group 297">
              <a:extLst>
                <a:ext uri="{FF2B5EF4-FFF2-40B4-BE49-F238E27FC236}">
                  <a16:creationId xmlns:a16="http://schemas.microsoft.com/office/drawing/2014/main" id="{B22D3447-E399-4ADE-906C-C4EBD9296FF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219" name="Group 21">
                <a:extLst>
                  <a:ext uri="{FF2B5EF4-FFF2-40B4-BE49-F238E27FC236}">
                    <a16:creationId xmlns:a16="http://schemas.microsoft.com/office/drawing/2014/main" id="{078B4B82-75FB-4A7C-AB6D-93C599B15C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221" name="Flowchart: Stored Data 220">
                  <a:extLst>
                    <a:ext uri="{FF2B5EF4-FFF2-40B4-BE49-F238E27FC236}">
                      <a16:creationId xmlns:a16="http://schemas.microsoft.com/office/drawing/2014/main" id="{43A06CC6-9C27-4B65-9EF2-FA7A74D1416E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2" name="Flowchart: Stored Data 221">
                  <a:extLst>
                    <a:ext uri="{FF2B5EF4-FFF2-40B4-BE49-F238E27FC236}">
                      <a16:creationId xmlns:a16="http://schemas.microsoft.com/office/drawing/2014/main" id="{64468F5D-59FC-43D3-8E5F-301F76C8ED96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3" name="Flowchart: Stored Data 222">
                  <a:extLst>
                    <a:ext uri="{FF2B5EF4-FFF2-40B4-BE49-F238E27FC236}">
                      <a16:creationId xmlns:a16="http://schemas.microsoft.com/office/drawing/2014/main" id="{EB09E995-F69F-4120-B65B-522CE2D40CE8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Flowchart: Stored Data 223">
                  <a:extLst>
                    <a:ext uri="{FF2B5EF4-FFF2-40B4-BE49-F238E27FC236}">
                      <a16:creationId xmlns:a16="http://schemas.microsoft.com/office/drawing/2014/main" id="{C023AB17-0763-4ABD-983D-69DD22DB7326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964BD54-9B66-4EFB-8E3A-3422D80D5673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CEC487CD-035E-4918-A1F9-E6B3758647F8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27" name="Picture 2">
                  <a:extLst>
                    <a:ext uri="{FF2B5EF4-FFF2-40B4-BE49-F238E27FC236}">
                      <a16:creationId xmlns:a16="http://schemas.microsoft.com/office/drawing/2014/main" id="{528CC924-F6D6-45AF-875F-78F8AD1AAC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8" name="Picture 3">
                  <a:extLst>
                    <a:ext uri="{FF2B5EF4-FFF2-40B4-BE49-F238E27FC236}">
                      <a16:creationId xmlns:a16="http://schemas.microsoft.com/office/drawing/2014/main" id="{6FF2C5F2-E1F2-43B3-81A1-45AFD07729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20" name="Moon 219">
                <a:extLst>
                  <a:ext uri="{FF2B5EF4-FFF2-40B4-BE49-F238E27FC236}">
                    <a16:creationId xmlns:a16="http://schemas.microsoft.com/office/drawing/2014/main" id="{17B844B1-18AB-40FF-992E-AD9B80C8F149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237D766-9CDD-4258-AFAA-3B055918865C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9" name="Group 18">
            <a:extLst>
              <a:ext uri="{FF2B5EF4-FFF2-40B4-BE49-F238E27FC236}">
                <a16:creationId xmlns:a16="http://schemas.microsoft.com/office/drawing/2014/main" id="{43BA2305-5189-401F-BC93-9B42869F28F0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11501426" y="2874806"/>
            <a:ext cx="444840" cy="410154"/>
            <a:chOff x="2111585" y="2978219"/>
            <a:chExt cx="893555" cy="797507"/>
          </a:xfrm>
        </p:grpSpPr>
        <p:grpSp>
          <p:nvGrpSpPr>
            <p:cNvPr id="230" name="Group 297">
              <a:extLst>
                <a:ext uri="{FF2B5EF4-FFF2-40B4-BE49-F238E27FC236}">
                  <a16:creationId xmlns:a16="http://schemas.microsoft.com/office/drawing/2014/main" id="{B2E4E23D-E405-4D84-B979-EA74C6D2BB7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232" name="Group 21">
                <a:extLst>
                  <a:ext uri="{FF2B5EF4-FFF2-40B4-BE49-F238E27FC236}">
                    <a16:creationId xmlns:a16="http://schemas.microsoft.com/office/drawing/2014/main" id="{0D709118-194C-47B1-870A-AD564476E6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234" name="Flowchart: Stored Data 233">
                  <a:extLst>
                    <a:ext uri="{FF2B5EF4-FFF2-40B4-BE49-F238E27FC236}">
                      <a16:creationId xmlns:a16="http://schemas.microsoft.com/office/drawing/2014/main" id="{18041FAA-A6A4-4574-BFE4-F19FE4F49289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5" name="Flowchart: Stored Data 234">
                  <a:extLst>
                    <a:ext uri="{FF2B5EF4-FFF2-40B4-BE49-F238E27FC236}">
                      <a16:creationId xmlns:a16="http://schemas.microsoft.com/office/drawing/2014/main" id="{51404C4A-4BFE-46F9-B548-3BB42EEC86DC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6" name="Flowchart: Stored Data 235">
                  <a:extLst>
                    <a:ext uri="{FF2B5EF4-FFF2-40B4-BE49-F238E27FC236}">
                      <a16:creationId xmlns:a16="http://schemas.microsoft.com/office/drawing/2014/main" id="{5CABCE69-AE51-4348-8CA8-F7EE0B5502BA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7" name="Flowchart: Stored Data 236">
                  <a:extLst>
                    <a:ext uri="{FF2B5EF4-FFF2-40B4-BE49-F238E27FC236}">
                      <a16:creationId xmlns:a16="http://schemas.microsoft.com/office/drawing/2014/main" id="{3AD997C7-8CF0-47E6-931E-A4E7009AA35C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D75820CC-0B45-4422-96D9-3F976307FA51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C9E7E881-8E2B-4C63-9EDA-648031D60094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40" name="Picture 2">
                  <a:extLst>
                    <a:ext uri="{FF2B5EF4-FFF2-40B4-BE49-F238E27FC236}">
                      <a16:creationId xmlns:a16="http://schemas.microsoft.com/office/drawing/2014/main" id="{11BFEFFE-3ADB-40D1-9B8F-1C50D5214C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1" name="Picture 3">
                  <a:extLst>
                    <a:ext uri="{FF2B5EF4-FFF2-40B4-BE49-F238E27FC236}">
                      <a16:creationId xmlns:a16="http://schemas.microsoft.com/office/drawing/2014/main" id="{C0122E57-03E0-465F-97EB-0D7361E998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33" name="Moon 232">
                <a:extLst>
                  <a:ext uri="{FF2B5EF4-FFF2-40B4-BE49-F238E27FC236}">
                    <a16:creationId xmlns:a16="http://schemas.microsoft.com/office/drawing/2014/main" id="{18697119-D45F-464A-A3DF-1900BACDF5D6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D282D5A9-6CAC-4E57-9C3B-C2ABEF3480AB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2" name="Rectangle 241">
            <a:extLst>
              <a:ext uri="{FF2B5EF4-FFF2-40B4-BE49-F238E27FC236}">
                <a16:creationId xmlns:a16="http://schemas.microsoft.com/office/drawing/2014/main" id="{C0004745-7988-447A-B9F3-00A11E0C699C}"/>
              </a:ext>
            </a:extLst>
          </p:cNvPr>
          <p:cNvSpPr/>
          <p:nvPr/>
        </p:nvSpPr>
        <p:spPr>
          <a:xfrm>
            <a:off x="6311613" y="2745075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3" name="Group 18">
            <a:extLst>
              <a:ext uri="{FF2B5EF4-FFF2-40B4-BE49-F238E27FC236}">
                <a16:creationId xmlns:a16="http://schemas.microsoft.com/office/drawing/2014/main" id="{EBCD4960-41C7-44DB-8833-9687B9DCB8A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6321262" y="2874806"/>
            <a:ext cx="444840" cy="410154"/>
            <a:chOff x="2111585" y="2978219"/>
            <a:chExt cx="893555" cy="797507"/>
          </a:xfrm>
        </p:grpSpPr>
        <p:grpSp>
          <p:nvGrpSpPr>
            <p:cNvPr id="244" name="Group 297">
              <a:extLst>
                <a:ext uri="{FF2B5EF4-FFF2-40B4-BE49-F238E27FC236}">
                  <a16:creationId xmlns:a16="http://schemas.microsoft.com/office/drawing/2014/main" id="{7145CDE4-EE3F-44A5-9587-F94912AB0A1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246" name="Group 21">
                <a:extLst>
                  <a:ext uri="{FF2B5EF4-FFF2-40B4-BE49-F238E27FC236}">
                    <a16:creationId xmlns:a16="http://schemas.microsoft.com/office/drawing/2014/main" id="{58B5B298-8853-4F7D-AAE4-492E122B22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248" name="Flowchart: Stored Data 247">
                  <a:extLst>
                    <a:ext uri="{FF2B5EF4-FFF2-40B4-BE49-F238E27FC236}">
                      <a16:creationId xmlns:a16="http://schemas.microsoft.com/office/drawing/2014/main" id="{9F19F5EB-EEF2-4DD6-AC65-C02247213447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9" name="Flowchart: Stored Data 248">
                  <a:extLst>
                    <a:ext uri="{FF2B5EF4-FFF2-40B4-BE49-F238E27FC236}">
                      <a16:creationId xmlns:a16="http://schemas.microsoft.com/office/drawing/2014/main" id="{9DC9FA0E-F49E-4A07-B5F7-0CEEC5695EBD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0" name="Flowchart: Stored Data 249">
                  <a:extLst>
                    <a:ext uri="{FF2B5EF4-FFF2-40B4-BE49-F238E27FC236}">
                      <a16:creationId xmlns:a16="http://schemas.microsoft.com/office/drawing/2014/main" id="{8224541D-DFBD-4EEE-867A-1E6C6AE69A78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1" name="Flowchart: Stored Data 250">
                  <a:extLst>
                    <a:ext uri="{FF2B5EF4-FFF2-40B4-BE49-F238E27FC236}">
                      <a16:creationId xmlns:a16="http://schemas.microsoft.com/office/drawing/2014/main" id="{60A7717E-F2F8-4A59-8F7A-97A4F8E59F7F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2DF69C9A-2EF1-4861-ABB7-F9CB76506222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60B2CF24-B6E3-4E9E-87F3-38AF26A788FB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54" name="Picture 2">
                  <a:extLst>
                    <a:ext uri="{FF2B5EF4-FFF2-40B4-BE49-F238E27FC236}">
                      <a16:creationId xmlns:a16="http://schemas.microsoft.com/office/drawing/2014/main" id="{28DEE5C3-9D85-4B7B-8942-D0E74B02C4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5" name="Picture 3">
                  <a:extLst>
                    <a:ext uri="{FF2B5EF4-FFF2-40B4-BE49-F238E27FC236}">
                      <a16:creationId xmlns:a16="http://schemas.microsoft.com/office/drawing/2014/main" id="{465F4830-660D-460B-8296-D2527FFB10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47" name="Moon 246">
                <a:extLst>
                  <a:ext uri="{FF2B5EF4-FFF2-40B4-BE49-F238E27FC236}">
                    <a16:creationId xmlns:a16="http://schemas.microsoft.com/office/drawing/2014/main" id="{95BECE58-DFB3-4929-AFE7-76F8C56EF0D8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A653B7C-58BD-431D-9EF5-ACDF5000595F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6" name="Group 18">
            <a:extLst>
              <a:ext uri="{FF2B5EF4-FFF2-40B4-BE49-F238E27FC236}">
                <a16:creationId xmlns:a16="http://schemas.microsoft.com/office/drawing/2014/main" id="{D1C7BB9B-94BE-435D-A1D1-53040BC387B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219729" y="2900600"/>
            <a:ext cx="444840" cy="410154"/>
            <a:chOff x="2111585" y="2978219"/>
            <a:chExt cx="893555" cy="797507"/>
          </a:xfrm>
        </p:grpSpPr>
        <p:grpSp>
          <p:nvGrpSpPr>
            <p:cNvPr id="257" name="Group 297">
              <a:extLst>
                <a:ext uri="{FF2B5EF4-FFF2-40B4-BE49-F238E27FC236}">
                  <a16:creationId xmlns:a16="http://schemas.microsoft.com/office/drawing/2014/main" id="{53D5C8EC-5940-431D-892E-C59754B1CE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259" name="Group 21">
                <a:extLst>
                  <a:ext uri="{FF2B5EF4-FFF2-40B4-BE49-F238E27FC236}">
                    <a16:creationId xmlns:a16="http://schemas.microsoft.com/office/drawing/2014/main" id="{589E9149-BBB5-445F-A644-9AC3866FFE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261" name="Flowchart: Stored Data 260">
                  <a:extLst>
                    <a:ext uri="{FF2B5EF4-FFF2-40B4-BE49-F238E27FC236}">
                      <a16:creationId xmlns:a16="http://schemas.microsoft.com/office/drawing/2014/main" id="{EFBD8282-ECF6-4570-8ACF-4D3AACF41198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2" name="Flowchart: Stored Data 261">
                  <a:extLst>
                    <a:ext uri="{FF2B5EF4-FFF2-40B4-BE49-F238E27FC236}">
                      <a16:creationId xmlns:a16="http://schemas.microsoft.com/office/drawing/2014/main" id="{18EF4CED-85AB-472C-A111-CD109572A897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3" name="Flowchart: Stored Data 262">
                  <a:extLst>
                    <a:ext uri="{FF2B5EF4-FFF2-40B4-BE49-F238E27FC236}">
                      <a16:creationId xmlns:a16="http://schemas.microsoft.com/office/drawing/2014/main" id="{256DAFBA-BAFF-4B85-86F9-30CACBC16520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4" name="Flowchart: Stored Data 263">
                  <a:extLst>
                    <a:ext uri="{FF2B5EF4-FFF2-40B4-BE49-F238E27FC236}">
                      <a16:creationId xmlns:a16="http://schemas.microsoft.com/office/drawing/2014/main" id="{AEE902DE-A3BB-4DF1-A94A-14F3248DE492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D47E6EDC-235C-4A63-816B-BA0F8D2D40D6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14AFC619-26A1-4637-8347-E31F33100EF4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67" name="Picture 2">
                  <a:extLst>
                    <a:ext uri="{FF2B5EF4-FFF2-40B4-BE49-F238E27FC236}">
                      <a16:creationId xmlns:a16="http://schemas.microsoft.com/office/drawing/2014/main" id="{170C3C6E-C734-4E20-A1C8-626C1514ED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8" name="Picture 3">
                  <a:extLst>
                    <a:ext uri="{FF2B5EF4-FFF2-40B4-BE49-F238E27FC236}">
                      <a16:creationId xmlns:a16="http://schemas.microsoft.com/office/drawing/2014/main" id="{E20510BD-B9C3-4642-A8B3-2B482A0EF2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60" name="Moon 259">
                <a:extLst>
                  <a:ext uri="{FF2B5EF4-FFF2-40B4-BE49-F238E27FC236}">
                    <a16:creationId xmlns:a16="http://schemas.microsoft.com/office/drawing/2014/main" id="{D3375AB4-9153-43A6-ADE1-C27123495891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25240E2B-8165-4603-B4D7-FB9AE4EB5FED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9" name="Rectangle 268">
            <a:extLst>
              <a:ext uri="{FF2B5EF4-FFF2-40B4-BE49-F238E27FC236}">
                <a16:creationId xmlns:a16="http://schemas.microsoft.com/office/drawing/2014/main" id="{3FD3BF71-F8F9-4FD8-8840-1C4F16F4A4A4}"/>
              </a:ext>
            </a:extLst>
          </p:cNvPr>
          <p:cNvSpPr/>
          <p:nvPr/>
        </p:nvSpPr>
        <p:spPr>
          <a:xfrm>
            <a:off x="6138513" y="2346209"/>
            <a:ext cx="885121" cy="28694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Prepare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F150976-B68A-4CBE-BEED-9D2610DCA1AB}"/>
              </a:ext>
            </a:extLst>
          </p:cNvPr>
          <p:cNvSpPr/>
          <p:nvPr/>
        </p:nvSpPr>
        <p:spPr>
          <a:xfrm>
            <a:off x="6941958" y="2347708"/>
            <a:ext cx="977921" cy="28694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FB64EF7-138F-4959-AB91-CDC60912F0C6}"/>
              </a:ext>
            </a:extLst>
          </p:cNvPr>
          <p:cNvSpPr/>
          <p:nvPr/>
        </p:nvSpPr>
        <p:spPr>
          <a:xfrm>
            <a:off x="9304564" y="2346023"/>
            <a:ext cx="1433896" cy="245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Appearance check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637C3353-FCD2-45C1-879C-581C59C86F87}"/>
              </a:ext>
            </a:extLst>
          </p:cNvPr>
          <p:cNvSpPr/>
          <p:nvPr/>
        </p:nvSpPr>
        <p:spPr>
          <a:xfrm>
            <a:off x="10077037" y="2354802"/>
            <a:ext cx="1433896" cy="245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Packing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76E6EF1-7876-4D4D-AEF7-05CFC3FAC75C}"/>
              </a:ext>
            </a:extLst>
          </p:cNvPr>
          <p:cNvSpPr/>
          <p:nvPr/>
        </p:nvSpPr>
        <p:spPr>
          <a:xfrm>
            <a:off x="8765150" y="2745669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4" name="Object 273">
            <a:extLst>
              <a:ext uri="{FF2B5EF4-FFF2-40B4-BE49-F238E27FC236}">
                <a16:creationId xmlns:a16="http://schemas.microsoft.com/office/drawing/2014/main" id="{B6DE3CD7-D718-4616-90C1-648FEFEB04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792843"/>
              </p:ext>
            </p:extLst>
          </p:nvPr>
        </p:nvGraphicFramePr>
        <p:xfrm>
          <a:off x="8932121" y="2600394"/>
          <a:ext cx="356965" cy="456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_ClipArt_Gallery" r:id="rId2" imgW="4571086" imgH="5844845" progId="MS_ClipArt_Gallery">
                  <p:embed/>
                </p:oleObj>
              </mc:Choice>
              <mc:Fallback>
                <p:oleObj name="MS_ClipArt_Gallery" r:id="rId2" imgW="4571086" imgH="5844845" progId="MS_ClipArt_Gallery">
                  <p:embed/>
                  <p:pic>
                    <p:nvPicPr>
                      <p:cNvPr id="207" name="Object 206">
                        <a:extLst>
                          <a:ext uri="{FF2B5EF4-FFF2-40B4-BE49-F238E27FC236}">
                            <a16:creationId xmlns:a16="http://schemas.microsoft.com/office/drawing/2014/main" id="{7E98F30F-D7C7-4B81-9EA4-3A0AB082D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2121" y="2600394"/>
                        <a:ext cx="356965" cy="456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" name="Rectangle 274">
            <a:extLst>
              <a:ext uri="{FF2B5EF4-FFF2-40B4-BE49-F238E27FC236}">
                <a16:creationId xmlns:a16="http://schemas.microsoft.com/office/drawing/2014/main" id="{F1F64BBC-0946-46D1-B352-C003E543BCB7}"/>
              </a:ext>
            </a:extLst>
          </p:cNvPr>
          <p:cNvSpPr/>
          <p:nvPr/>
        </p:nvSpPr>
        <p:spPr>
          <a:xfrm>
            <a:off x="8799246" y="1972499"/>
            <a:ext cx="674203" cy="569299"/>
          </a:xfrm>
          <a:prstGeom prst="rect">
            <a:avLst/>
          </a:prstGeom>
          <a:solidFill>
            <a:srgbClr val="FFFF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product</a:t>
            </a:r>
          </a:p>
        </p:txBody>
      </p:sp>
      <p:grpSp>
        <p:nvGrpSpPr>
          <p:cNvPr id="276" name="Group 18">
            <a:extLst>
              <a:ext uri="{FF2B5EF4-FFF2-40B4-BE49-F238E27FC236}">
                <a16:creationId xmlns:a16="http://schemas.microsoft.com/office/drawing/2014/main" id="{39FD386F-4EF4-438B-BB92-86684201AE3D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964751" y="2896517"/>
            <a:ext cx="444840" cy="410154"/>
            <a:chOff x="2111585" y="2978219"/>
            <a:chExt cx="893555" cy="797507"/>
          </a:xfrm>
        </p:grpSpPr>
        <p:grpSp>
          <p:nvGrpSpPr>
            <p:cNvPr id="277" name="Group 297">
              <a:extLst>
                <a:ext uri="{FF2B5EF4-FFF2-40B4-BE49-F238E27FC236}">
                  <a16:creationId xmlns:a16="http://schemas.microsoft.com/office/drawing/2014/main" id="{B095493F-78C4-4E8B-83DD-EECF63F4958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279" name="Group 21">
                <a:extLst>
                  <a:ext uri="{FF2B5EF4-FFF2-40B4-BE49-F238E27FC236}">
                    <a16:creationId xmlns:a16="http://schemas.microsoft.com/office/drawing/2014/main" id="{286652E5-28EB-4F06-8B4F-AAD685D6F0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281" name="Flowchart: Stored Data 280">
                  <a:extLst>
                    <a:ext uri="{FF2B5EF4-FFF2-40B4-BE49-F238E27FC236}">
                      <a16:creationId xmlns:a16="http://schemas.microsoft.com/office/drawing/2014/main" id="{526E4371-41A0-4907-AED6-96C3F5718F50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2" name="Flowchart: Stored Data 281">
                  <a:extLst>
                    <a:ext uri="{FF2B5EF4-FFF2-40B4-BE49-F238E27FC236}">
                      <a16:creationId xmlns:a16="http://schemas.microsoft.com/office/drawing/2014/main" id="{708ED485-DF1C-4268-8750-91F016CC40F5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3" name="Flowchart: Stored Data 282">
                  <a:extLst>
                    <a:ext uri="{FF2B5EF4-FFF2-40B4-BE49-F238E27FC236}">
                      <a16:creationId xmlns:a16="http://schemas.microsoft.com/office/drawing/2014/main" id="{B93A2166-2B92-42CD-B761-4A6A27F4FBCE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4" name="Flowchart: Stored Data 283">
                  <a:extLst>
                    <a:ext uri="{FF2B5EF4-FFF2-40B4-BE49-F238E27FC236}">
                      <a16:creationId xmlns:a16="http://schemas.microsoft.com/office/drawing/2014/main" id="{AE0F934C-90F2-49CC-B3D4-BE66F71FBE79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0BD7EECA-C3B4-4616-8EA7-9BA8757D3B35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6D1A6BB4-91AB-4CAF-AFA2-1252D66F93C0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87" name="Picture 2">
                  <a:extLst>
                    <a:ext uri="{FF2B5EF4-FFF2-40B4-BE49-F238E27FC236}">
                      <a16:creationId xmlns:a16="http://schemas.microsoft.com/office/drawing/2014/main" id="{69D53088-B0BE-4B34-AAFC-61F482673A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8" name="Picture 3">
                  <a:extLst>
                    <a:ext uri="{FF2B5EF4-FFF2-40B4-BE49-F238E27FC236}">
                      <a16:creationId xmlns:a16="http://schemas.microsoft.com/office/drawing/2014/main" id="{97E87F75-A3BE-422A-8FB3-E62C9ED2C9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80" name="Moon 279">
                <a:extLst>
                  <a:ext uri="{FF2B5EF4-FFF2-40B4-BE49-F238E27FC236}">
                    <a16:creationId xmlns:a16="http://schemas.microsoft.com/office/drawing/2014/main" id="{45740CA0-BC4B-4B49-B0AD-1558F25C0104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DD13DB6-40C7-4E20-B8DC-AA7C0B5830DD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4C02CE58-0A32-45E0-8292-16829C529049}"/>
              </a:ext>
            </a:extLst>
          </p:cNvPr>
          <p:cNvSpPr/>
          <p:nvPr/>
        </p:nvSpPr>
        <p:spPr>
          <a:xfrm>
            <a:off x="2466262" y="2969219"/>
            <a:ext cx="3235602" cy="294892"/>
          </a:xfrm>
          <a:prstGeom prst="roundRect">
            <a:avLst>
              <a:gd name="adj" fmla="val 15748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Weight check full product</a:t>
            </a:r>
          </a:p>
        </p:txBody>
      </p:sp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592739C4-9EE6-466A-B406-56DECFACDFEC}"/>
              </a:ext>
            </a:extLst>
          </p:cNvPr>
          <p:cNvCxnSpPr>
            <a:cxnSpLocks/>
          </p:cNvCxnSpPr>
          <p:nvPr/>
        </p:nvCxnSpPr>
        <p:spPr>
          <a:xfrm rot="5400000">
            <a:off x="11099493" y="3322520"/>
            <a:ext cx="460129" cy="368289"/>
          </a:xfrm>
          <a:prstGeom prst="bentConnector3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5632C02E-D954-4A50-BC5A-A63628D75ECC}"/>
              </a:ext>
            </a:extLst>
          </p:cNvPr>
          <p:cNvCxnSpPr>
            <a:cxnSpLocks/>
          </p:cNvCxnSpPr>
          <p:nvPr/>
        </p:nvCxnSpPr>
        <p:spPr>
          <a:xfrm rot="5400000">
            <a:off x="8639733" y="3455923"/>
            <a:ext cx="445484" cy="239239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1054F5A0-9678-4A18-B6E1-A1D75E1DAE76}"/>
              </a:ext>
            </a:extLst>
          </p:cNvPr>
          <p:cNvSpPr/>
          <p:nvPr/>
        </p:nvSpPr>
        <p:spPr>
          <a:xfrm>
            <a:off x="6250288" y="3804289"/>
            <a:ext cx="2782212" cy="961139"/>
          </a:xfrm>
          <a:prstGeom prst="round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Weight check product</a:t>
            </a:r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920A4900-1E37-498D-A049-E9C210FCEA59}"/>
              </a:ext>
            </a:extLst>
          </p:cNvPr>
          <p:cNvSpPr/>
          <p:nvPr/>
        </p:nvSpPr>
        <p:spPr>
          <a:xfrm>
            <a:off x="9119858" y="3801358"/>
            <a:ext cx="2823343" cy="964070"/>
          </a:xfrm>
          <a:prstGeom prst="round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Weight check accessory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= Weight total-weight check product </a:t>
            </a:r>
          </a:p>
        </p:txBody>
      </p:sp>
      <p:sp>
        <p:nvSpPr>
          <p:cNvPr id="295" name="Explosion: 8 Points 294">
            <a:extLst>
              <a:ext uri="{FF2B5EF4-FFF2-40B4-BE49-F238E27FC236}">
                <a16:creationId xmlns:a16="http://schemas.microsoft.com/office/drawing/2014/main" id="{6F8C7818-FD06-4923-9E36-05E855EF55AE}"/>
              </a:ext>
            </a:extLst>
          </p:cNvPr>
          <p:cNvSpPr/>
          <p:nvPr/>
        </p:nvSpPr>
        <p:spPr>
          <a:xfrm>
            <a:off x="1375570" y="2662420"/>
            <a:ext cx="1346320" cy="70218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830AFB9B-C193-4AC5-8456-4DBFDB2737EF}"/>
              </a:ext>
            </a:extLst>
          </p:cNvPr>
          <p:cNvSpPr/>
          <p:nvPr/>
        </p:nvSpPr>
        <p:spPr>
          <a:xfrm>
            <a:off x="364074" y="4672843"/>
            <a:ext cx="5337790" cy="562793"/>
          </a:xfrm>
          <a:prstGeom prst="roundRect">
            <a:avLst>
              <a:gd name="adj" fmla="val 15748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diff gap between product vs packing part very big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ja-JP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Setup spec can’t detect 100% when missing part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Arrow: Right 298">
            <a:extLst>
              <a:ext uri="{FF2B5EF4-FFF2-40B4-BE49-F238E27FC236}">
                <a16:creationId xmlns:a16="http://schemas.microsoft.com/office/drawing/2014/main" id="{2B11CC05-7A0C-4342-8584-6737710C09E6}"/>
              </a:ext>
            </a:extLst>
          </p:cNvPr>
          <p:cNvSpPr/>
          <p:nvPr/>
        </p:nvSpPr>
        <p:spPr>
          <a:xfrm flipV="1">
            <a:off x="597973" y="2232413"/>
            <a:ext cx="4366429" cy="1678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00EF0026-C297-4987-B9E8-46131FBC309A}"/>
              </a:ext>
            </a:extLst>
          </p:cNvPr>
          <p:cNvSpPr/>
          <p:nvPr/>
        </p:nvSpPr>
        <p:spPr>
          <a:xfrm>
            <a:off x="1491973" y="2080795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185C028-AEBE-407E-B220-03D2C12BD4FA}"/>
              </a:ext>
            </a:extLst>
          </p:cNvPr>
          <p:cNvSpPr/>
          <p:nvPr/>
        </p:nvSpPr>
        <p:spPr>
          <a:xfrm>
            <a:off x="2430582" y="2124913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8B1B1367-E673-4D22-9B0E-D59FAB73FA21}"/>
              </a:ext>
            </a:extLst>
          </p:cNvPr>
          <p:cNvSpPr/>
          <p:nvPr/>
        </p:nvSpPr>
        <p:spPr>
          <a:xfrm>
            <a:off x="3337318" y="2155609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A520197-83CD-4FEC-BF41-2D1C7BA183A9}"/>
              </a:ext>
            </a:extLst>
          </p:cNvPr>
          <p:cNvSpPr/>
          <p:nvPr/>
        </p:nvSpPr>
        <p:spPr>
          <a:xfrm>
            <a:off x="4128142" y="2168880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B32D4E0A-F239-45EB-B750-F2B493B4A5A1}"/>
              </a:ext>
            </a:extLst>
          </p:cNvPr>
          <p:cNvSpPr/>
          <p:nvPr/>
        </p:nvSpPr>
        <p:spPr>
          <a:xfrm>
            <a:off x="4974461" y="2175505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5" name="Object 304">
            <a:extLst>
              <a:ext uri="{FF2B5EF4-FFF2-40B4-BE49-F238E27FC236}">
                <a16:creationId xmlns:a16="http://schemas.microsoft.com/office/drawing/2014/main" id="{823988FD-E74C-4A81-9CAD-3C0A1059C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017025"/>
              </p:ext>
            </p:extLst>
          </p:nvPr>
        </p:nvGraphicFramePr>
        <p:xfrm>
          <a:off x="5114676" y="2006951"/>
          <a:ext cx="356965" cy="456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_ClipArt_Gallery" r:id="rId2" imgW="4571086" imgH="5844845" progId="MS_ClipArt_Gallery">
                  <p:embed/>
                </p:oleObj>
              </mc:Choice>
              <mc:Fallback>
                <p:oleObj name="MS_ClipArt_Gallery" r:id="rId2" imgW="4571086" imgH="5844845" progId="MS_ClipArt_Gallery">
                  <p:embed/>
                  <p:pic>
                    <p:nvPicPr>
                      <p:cNvPr id="186" name="Object 185">
                        <a:extLst>
                          <a:ext uri="{FF2B5EF4-FFF2-40B4-BE49-F238E27FC236}">
                            <a16:creationId xmlns:a16="http://schemas.microsoft.com/office/drawing/2014/main" id="{14068D76-2D89-4012-88B6-968654FFAE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4676" y="2006951"/>
                        <a:ext cx="356965" cy="456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" name="Rectangle 305">
            <a:extLst>
              <a:ext uri="{FF2B5EF4-FFF2-40B4-BE49-F238E27FC236}">
                <a16:creationId xmlns:a16="http://schemas.microsoft.com/office/drawing/2014/main" id="{9B50890E-D06A-4D27-B808-0D26CD895CF1}"/>
              </a:ext>
            </a:extLst>
          </p:cNvPr>
          <p:cNvSpPr/>
          <p:nvPr/>
        </p:nvSpPr>
        <p:spPr>
          <a:xfrm>
            <a:off x="4764121" y="1503729"/>
            <a:ext cx="880997" cy="400110"/>
          </a:xfrm>
          <a:prstGeom prst="rect">
            <a:avLst/>
          </a:prstGeom>
          <a:solidFill>
            <a:srgbClr val="FFFF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</a:t>
            </a:r>
          </a:p>
        </p:txBody>
      </p:sp>
      <p:graphicFrame>
        <p:nvGraphicFramePr>
          <p:cNvPr id="307" name="Object 306">
            <a:extLst>
              <a:ext uri="{FF2B5EF4-FFF2-40B4-BE49-F238E27FC236}">
                <a16:creationId xmlns:a16="http://schemas.microsoft.com/office/drawing/2014/main" id="{5996D4FE-3DFA-4A74-B61F-ADF9744FAA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365063"/>
              </p:ext>
            </p:extLst>
          </p:nvPr>
        </p:nvGraphicFramePr>
        <p:xfrm>
          <a:off x="2616329" y="1952809"/>
          <a:ext cx="356965" cy="456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_ClipArt_Gallery" r:id="rId2" imgW="4571086" imgH="5844845" progId="MS_ClipArt_Gallery">
                  <p:embed/>
                </p:oleObj>
              </mc:Choice>
              <mc:Fallback>
                <p:oleObj name="MS_ClipArt_Gallery" r:id="rId2" imgW="4571086" imgH="5844845" progId="MS_ClipArt_Gallery">
                  <p:embed/>
                  <p:pic>
                    <p:nvPicPr>
                      <p:cNvPr id="188" name="Object 187">
                        <a:extLst>
                          <a:ext uri="{FF2B5EF4-FFF2-40B4-BE49-F238E27FC236}">
                            <a16:creationId xmlns:a16="http://schemas.microsoft.com/office/drawing/2014/main" id="{8FFE0927-60C4-4877-8E86-9D40B835D8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329" y="1952809"/>
                        <a:ext cx="356965" cy="456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" name="Rectangle 307">
            <a:extLst>
              <a:ext uri="{FF2B5EF4-FFF2-40B4-BE49-F238E27FC236}">
                <a16:creationId xmlns:a16="http://schemas.microsoft.com/office/drawing/2014/main" id="{6B035DF0-57BA-469C-914D-CB9C82BBC443}"/>
              </a:ext>
            </a:extLst>
          </p:cNvPr>
          <p:cNvSpPr/>
          <p:nvPr/>
        </p:nvSpPr>
        <p:spPr>
          <a:xfrm>
            <a:off x="2281801" y="1640159"/>
            <a:ext cx="1078486" cy="245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check</a:t>
            </a:r>
          </a:p>
        </p:txBody>
      </p:sp>
      <p:grpSp>
        <p:nvGrpSpPr>
          <p:cNvPr id="309" name="Group 18">
            <a:extLst>
              <a:ext uri="{FF2B5EF4-FFF2-40B4-BE49-F238E27FC236}">
                <a16:creationId xmlns:a16="http://schemas.microsoft.com/office/drawing/2014/main" id="{6C572387-3EE8-4C4A-8BCC-FDA34E62D74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591589" y="2272499"/>
            <a:ext cx="444840" cy="410154"/>
            <a:chOff x="2111585" y="2978219"/>
            <a:chExt cx="893555" cy="797507"/>
          </a:xfrm>
        </p:grpSpPr>
        <p:grpSp>
          <p:nvGrpSpPr>
            <p:cNvPr id="310" name="Group 297">
              <a:extLst>
                <a:ext uri="{FF2B5EF4-FFF2-40B4-BE49-F238E27FC236}">
                  <a16:creationId xmlns:a16="http://schemas.microsoft.com/office/drawing/2014/main" id="{5CE8EBF2-7FF1-4BC1-B553-C135E4B486D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312" name="Group 21">
                <a:extLst>
                  <a:ext uri="{FF2B5EF4-FFF2-40B4-BE49-F238E27FC236}">
                    <a16:creationId xmlns:a16="http://schemas.microsoft.com/office/drawing/2014/main" id="{CDF7855F-6325-4167-8924-4F623A7E3D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314" name="Flowchart: Stored Data 313">
                  <a:extLst>
                    <a:ext uri="{FF2B5EF4-FFF2-40B4-BE49-F238E27FC236}">
                      <a16:creationId xmlns:a16="http://schemas.microsoft.com/office/drawing/2014/main" id="{A2076F3D-6B4D-443D-B29D-94C8445F5D66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5" name="Flowchart: Stored Data 314">
                  <a:extLst>
                    <a:ext uri="{FF2B5EF4-FFF2-40B4-BE49-F238E27FC236}">
                      <a16:creationId xmlns:a16="http://schemas.microsoft.com/office/drawing/2014/main" id="{C022B5A4-E667-4811-9DEB-2FB89BD00B41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6" name="Flowchart: Stored Data 315">
                  <a:extLst>
                    <a:ext uri="{FF2B5EF4-FFF2-40B4-BE49-F238E27FC236}">
                      <a16:creationId xmlns:a16="http://schemas.microsoft.com/office/drawing/2014/main" id="{D04FED1C-F09F-4024-A9F2-3E0B691EF3FF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7" name="Flowchart: Stored Data 316">
                  <a:extLst>
                    <a:ext uri="{FF2B5EF4-FFF2-40B4-BE49-F238E27FC236}">
                      <a16:creationId xmlns:a16="http://schemas.microsoft.com/office/drawing/2014/main" id="{06D50A2C-695E-42F8-AE9B-F15EB16B226E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574D17CD-8F84-4622-A9DF-61D2DA15BAD4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928BDC9D-BA5C-486E-BF0D-9D362CB4BE67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20" name="Picture 2">
                  <a:extLst>
                    <a:ext uri="{FF2B5EF4-FFF2-40B4-BE49-F238E27FC236}">
                      <a16:creationId xmlns:a16="http://schemas.microsoft.com/office/drawing/2014/main" id="{C05CF376-5087-4979-B790-B227FA656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21" name="Picture 3">
                  <a:extLst>
                    <a:ext uri="{FF2B5EF4-FFF2-40B4-BE49-F238E27FC236}">
                      <a16:creationId xmlns:a16="http://schemas.microsoft.com/office/drawing/2014/main" id="{1E52BA3A-85EA-456E-8F66-12C5C440A6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13" name="Moon 312">
                <a:extLst>
                  <a:ext uri="{FF2B5EF4-FFF2-40B4-BE49-F238E27FC236}">
                    <a16:creationId xmlns:a16="http://schemas.microsoft.com/office/drawing/2014/main" id="{589711AC-3382-4441-909B-64A48EE357D7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1AA241FA-7F1F-4ED3-9C7E-7F48FB67CF97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2" name="Group 18">
            <a:extLst>
              <a:ext uri="{FF2B5EF4-FFF2-40B4-BE49-F238E27FC236}">
                <a16:creationId xmlns:a16="http://schemas.microsoft.com/office/drawing/2014/main" id="{D97BAFED-05C6-4CC5-8D05-0018E1463F3D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451610" y="2308942"/>
            <a:ext cx="444840" cy="410154"/>
            <a:chOff x="2111585" y="2978219"/>
            <a:chExt cx="893555" cy="797507"/>
          </a:xfrm>
        </p:grpSpPr>
        <p:grpSp>
          <p:nvGrpSpPr>
            <p:cNvPr id="323" name="Group 297">
              <a:extLst>
                <a:ext uri="{FF2B5EF4-FFF2-40B4-BE49-F238E27FC236}">
                  <a16:creationId xmlns:a16="http://schemas.microsoft.com/office/drawing/2014/main" id="{D6632AC5-89FF-496D-8659-9BD029C362B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325" name="Group 21">
                <a:extLst>
                  <a:ext uri="{FF2B5EF4-FFF2-40B4-BE49-F238E27FC236}">
                    <a16:creationId xmlns:a16="http://schemas.microsoft.com/office/drawing/2014/main" id="{AEA2F143-104A-42F9-88CE-24882BC98C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327" name="Flowchart: Stored Data 326">
                  <a:extLst>
                    <a:ext uri="{FF2B5EF4-FFF2-40B4-BE49-F238E27FC236}">
                      <a16:creationId xmlns:a16="http://schemas.microsoft.com/office/drawing/2014/main" id="{CD98B2C3-EE3A-40A0-8ADF-64E796D235D1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8" name="Flowchart: Stored Data 327">
                  <a:extLst>
                    <a:ext uri="{FF2B5EF4-FFF2-40B4-BE49-F238E27FC236}">
                      <a16:creationId xmlns:a16="http://schemas.microsoft.com/office/drawing/2014/main" id="{97A9DCD8-4F62-490E-B3C9-05BA1D73D456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9" name="Flowchart: Stored Data 328">
                  <a:extLst>
                    <a:ext uri="{FF2B5EF4-FFF2-40B4-BE49-F238E27FC236}">
                      <a16:creationId xmlns:a16="http://schemas.microsoft.com/office/drawing/2014/main" id="{F3680ADF-A0AC-4E1F-ACB8-F5E74866313E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0" name="Flowchart: Stored Data 329">
                  <a:extLst>
                    <a:ext uri="{FF2B5EF4-FFF2-40B4-BE49-F238E27FC236}">
                      <a16:creationId xmlns:a16="http://schemas.microsoft.com/office/drawing/2014/main" id="{1860E8CC-699E-4FF5-9BB2-9078982B756E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2372B586-8D9D-4957-8B66-D01D981DDD79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9371FF32-07D0-4792-8B5A-244738C09FBF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33" name="Picture 2">
                  <a:extLst>
                    <a:ext uri="{FF2B5EF4-FFF2-40B4-BE49-F238E27FC236}">
                      <a16:creationId xmlns:a16="http://schemas.microsoft.com/office/drawing/2014/main" id="{797009C1-CF6A-4509-BBC0-1805F5EF88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34" name="Picture 3">
                  <a:extLst>
                    <a:ext uri="{FF2B5EF4-FFF2-40B4-BE49-F238E27FC236}">
                      <a16:creationId xmlns:a16="http://schemas.microsoft.com/office/drawing/2014/main" id="{9CF2D14D-C482-4BF6-A96B-4B6A5EF940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26" name="Moon 325">
                <a:extLst>
                  <a:ext uri="{FF2B5EF4-FFF2-40B4-BE49-F238E27FC236}">
                    <a16:creationId xmlns:a16="http://schemas.microsoft.com/office/drawing/2014/main" id="{1981FD19-CE83-4622-A6F0-AD0EB7867604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854404A-CBF9-483E-B046-6795BC38E1C3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5" name="Group 18">
            <a:extLst>
              <a:ext uri="{FF2B5EF4-FFF2-40B4-BE49-F238E27FC236}">
                <a16:creationId xmlns:a16="http://schemas.microsoft.com/office/drawing/2014/main" id="{CEBB8728-4F94-439F-A1D0-CEEF4FC6AEC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110382" y="2329951"/>
            <a:ext cx="444840" cy="410154"/>
            <a:chOff x="2111585" y="2978219"/>
            <a:chExt cx="893555" cy="797507"/>
          </a:xfrm>
        </p:grpSpPr>
        <p:grpSp>
          <p:nvGrpSpPr>
            <p:cNvPr id="336" name="Group 297">
              <a:extLst>
                <a:ext uri="{FF2B5EF4-FFF2-40B4-BE49-F238E27FC236}">
                  <a16:creationId xmlns:a16="http://schemas.microsoft.com/office/drawing/2014/main" id="{369C8DDC-116F-427F-A8D1-753853838A5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338" name="Group 21">
                <a:extLst>
                  <a:ext uri="{FF2B5EF4-FFF2-40B4-BE49-F238E27FC236}">
                    <a16:creationId xmlns:a16="http://schemas.microsoft.com/office/drawing/2014/main" id="{B9991868-9596-4A78-BA5A-73D06A3086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340" name="Flowchart: Stored Data 339">
                  <a:extLst>
                    <a:ext uri="{FF2B5EF4-FFF2-40B4-BE49-F238E27FC236}">
                      <a16:creationId xmlns:a16="http://schemas.microsoft.com/office/drawing/2014/main" id="{5B46D936-9F34-4DB7-B4D8-1263859ACD56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1" name="Flowchart: Stored Data 340">
                  <a:extLst>
                    <a:ext uri="{FF2B5EF4-FFF2-40B4-BE49-F238E27FC236}">
                      <a16:creationId xmlns:a16="http://schemas.microsoft.com/office/drawing/2014/main" id="{B6FE73B7-8206-4723-83E1-9DC6EA19EB3C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2" name="Flowchart: Stored Data 341">
                  <a:extLst>
                    <a:ext uri="{FF2B5EF4-FFF2-40B4-BE49-F238E27FC236}">
                      <a16:creationId xmlns:a16="http://schemas.microsoft.com/office/drawing/2014/main" id="{43B7E3B4-74C7-4E58-ACF5-A3694AE55BC2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3" name="Flowchart: Stored Data 342">
                  <a:extLst>
                    <a:ext uri="{FF2B5EF4-FFF2-40B4-BE49-F238E27FC236}">
                      <a16:creationId xmlns:a16="http://schemas.microsoft.com/office/drawing/2014/main" id="{0C7A26EA-1147-4617-B5D3-DC05A4311102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10710797-830D-4632-BA1C-F8B466807F20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F5018C96-58FA-4047-8B50-112A57EADD32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46" name="Picture 2">
                  <a:extLst>
                    <a:ext uri="{FF2B5EF4-FFF2-40B4-BE49-F238E27FC236}">
                      <a16:creationId xmlns:a16="http://schemas.microsoft.com/office/drawing/2014/main" id="{FAD6EB01-168C-427B-84B0-C2C50B1EE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47" name="Picture 3">
                  <a:extLst>
                    <a:ext uri="{FF2B5EF4-FFF2-40B4-BE49-F238E27FC236}">
                      <a16:creationId xmlns:a16="http://schemas.microsoft.com/office/drawing/2014/main" id="{E760E504-6774-4B16-B616-196A0EC6F3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39" name="Moon 338">
                <a:extLst>
                  <a:ext uri="{FF2B5EF4-FFF2-40B4-BE49-F238E27FC236}">
                    <a16:creationId xmlns:a16="http://schemas.microsoft.com/office/drawing/2014/main" id="{94E8B4CA-D4FE-45D0-AA48-6C2F728AD328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2A5EFDA-D189-4DB7-BAFA-0818F10D3B66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8" name="Group 18">
            <a:extLst>
              <a:ext uri="{FF2B5EF4-FFF2-40B4-BE49-F238E27FC236}">
                <a16:creationId xmlns:a16="http://schemas.microsoft.com/office/drawing/2014/main" id="{D474E0B3-2271-4286-BBB4-D2C981365760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178846" y="2304642"/>
            <a:ext cx="444840" cy="410154"/>
            <a:chOff x="2111585" y="2978219"/>
            <a:chExt cx="893555" cy="797507"/>
          </a:xfrm>
        </p:grpSpPr>
        <p:grpSp>
          <p:nvGrpSpPr>
            <p:cNvPr id="349" name="Group 297">
              <a:extLst>
                <a:ext uri="{FF2B5EF4-FFF2-40B4-BE49-F238E27FC236}">
                  <a16:creationId xmlns:a16="http://schemas.microsoft.com/office/drawing/2014/main" id="{444FE57E-728B-4459-9642-EDFF582A55B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351" name="Group 21">
                <a:extLst>
                  <a:ext uri="{FF2B5EF4-FFF2-40B4-BE49-F238E27FC236}">
                    <a16:creationId xmlns:a16="http://schemas.microsoft.com/office/drawing/2014/main" id="{E7703D5E-B4CE-4F40-BFA7-CDD6DB8282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353" name="Flowchart: Stored Data 352">
                  <a:extLst>
                    <a:ext uri="{FF2B5EF4-FFF2-40B4-BE49-F238E27FC236}">
                      <a16:creationId xmlns:a16="http://schemas.microsoft.com/office/drawing/2014/main" id="{9B246642-EC3E-4977-98EC-B3788BAD4A8B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4" name="Flowchart: Stored Data 353">
                  <a:extLst>
                    <a:ext uri="{FF2B5EF4-FFF2-40B4-BE49-F238E27FC236}">
                      <a16:creationId xmlns:a16="http://schemas.microsoft.com/office/drawing/2014/main" id="{F8083E98-1032-4BEE-8843-AFE3AEB773C6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5" name="Flowchart: Stored Data 354">
                  <a:extLst>
                    <a:ext uri="{FF2B5EF4-FFF2-40B4-BE49-F238E27FC236}">
                      <a16:creationId xmlns:a16="http://schemas.microsoft.com/office/drawing/2014/main" id="{968477F4-D577-44C8-B8FE-86B176C4A74E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6" name="Flowchart: Stored Data 355">
                  <a:extLst>
                    <a:ext uri="{FF2B5EF4-FFF2-40B4-BE49-F238E27FC236}">
                      <a16:creationId xmlns:a16="http://schemas.microsoft.com/office/drawing/2014/main" id="{2CF3736C-5B7C-48E4-8267-D128B0B47D02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5F7791C3-3781-4939-B1AD-0BC57A4C2726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9B9741CF-703F-4B34-81E8-5024CAF9D259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59" name="Picture 2">
                  <a:extLst>
                    <a:ext uri="{FF2B5EF4-FFF2-40B4-BE49-F238E27FC236}">
                      <a16:creationId xmlns:a16="http://schemas.microsoft.com/office/drawing/2014/main" id="{0C853C7C-0BC8-474A-8731-B7DEF0E2DD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3">
                  <a:extLst>
                    <a:ext uri="{FF2B5EF4-FFF2-40B4-BE49-F238E27FC236}">
                      <a16:creationId xmlns:a16="http://schemas.microsoft.com/office/drawing/2014/main" id="{2424B480-4681-4A4C-816B-A35F5F6F74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52" name="Moon 351">
                <a:extLst>
                  <a:ext uri="{FF2B5EF4-FFF2-40B4-BE49-F238E27FC236}">
                    <a16:creationId xmlns:a16="http://schemas.microsoft.com/office/drawing/2014/main" id="{D47DB14F-6932-4EE3-AD7D-0F3991C339D0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2D7DC46A-222A-4CDE-AF72-8362D7CFA960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1" name="Rectangle 360">
            <a:extLst>
              <a:ext uri="{FF2B5EF4-FFF2-40B4-BE49-F238E27FC236}">
                <a16:creationId xmlns:a16="http://schemas.microsoft.com/office/drawing/2014/main" id="{2B8D7D1E-7633-4D87-9E59-130E8D79A887}"/>
              </a:ext>
            </a:extLst>
          </p:cNvPr>
          <p:cNvSpPr/>
          <p:nvPr/>
        </p:nvSpPr>
        <p:spPr>
          <a:xfrm>
            <a:off x="577794" y="2097843"/>
            <a:ext cx="631190" cy="335345"/>
          </a:xfrm>
          <a:prstGeom prst="rect">
            <a:avLst/>
          </a:prstGeom>
          <a:solidFill>
            <a:srgbClr val="00808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2" name="Group 18">
            <a:extLst>
              <a:ext uri="{FF2B5EF4-FFF2-40B4-BE49-F238E27FC236}">
                <a16:creationId xmlns:a16="http://schemas.microsoft.com/office/drawing/2014/main" id="{802E6471-A6AF-4AAC-843C-B93838EF8681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87443" y="2227574"/>
            <a:ext cx="444840" cy="410154"/>
            <a:chOff x="2111585" y="2978219"/>
            <a:chExt cx="893555" cy="797507"/>
          </a:xfrm>
        </p:grpSpPr>
        <p:grpSp>
          <p:nvGrpSpPr>
            <p:cNvPr id="363" name="Group 297">
              <a:extLst>
                <a:ext uri="{FF2B5EF4-FFF2-40B4-BE49-F238E27FC236}">
                  <a16:creationId xmlns:a16="http://schemas.microsoft.com/office/drawing/2014/main" id="{2DF905BE-17E8-4B38-AB7C-5AD7CD042FB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365" name="Group 21">
                <a:extLst>
                  <a:ext uri="{FF2B5EF4-FFF2-40B4-BE49-F238E27FC236}">
                    <a16:creationId xmlns:a16="http://schemas.microsoft.com/office/drawing/2014/main" id="{A09D2D4A-5E9F-4617-9691-C41D5927BD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367" name="Flowchart: Stored Data 366">
                  <a:extLst>
                    <a:ext uri="{FF2B5EF4-FFF2-40B4-BE49-F238E27FC236}">
                      <a16:creationId xmlns:a16="http://schemas.microsoft.com/office/drawing/2014/main" id="{F89FAC97-7153-4953-A991-C6D7D2205A02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8" name="Flowchart: Stored Data 367">
                  <a:extLst>
                    <a:ext uri="{FF2B5EF4-FFF2-40B4-BE49-F238E27FC236}">
                      <a16:creationId xmlns:a16="http://schemas.microsoft.com/office/drawing/2014/main" id="{2FEDFA63-CABC-4467-BBAA-8E4EC450E5F1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9" name="Flowchart: Stored Data 368">
                  <a:extLst>
                    <a:ext uri="{FF2B5EF4-FFF2-40B4-BE49-F238E27FC236}">
                      <a16:creationId xmlns:a16="http://schemas.microsoft.com/office/drawing/2014/main" id="{A5F2182A-C7BA-4635-8DB7-344C912D6D07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0" name="Flowchart: Stored Data 369">
                  <a:extLst>
                    <a:ext uri="{FF2B5EF4-FFF2-40B4-BE49-F238E27FC236}">
                      <a16:creationId xmlns:a16="http://schemas.microsoft.com/office/drawing/2014/main" id="{48723E3F-F93F-41A0-9EA4-9AC7C202FAD5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E47DCF06-930A-4B6B-AB62-51C00B1A83FD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AADB057C-02BA-488F-A625-4ACD43012D82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73" name="Picture 2">
                  <a:extLst>
                    <a:ext uri="{FF2B5EF4-FFF2-40B4-BE49-F238E27FC236}">
                      <a16:creationId xmlns:a16="http://schemas.microsoft.com/office/drawing/2014/main" id="{93EA3A34-94D8-4553-8184-D1456A1FA2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74" name="Picture 3">
                  <a:extLst>
                    <a:ext uri="{FF2B5EF4-FFF2-40B4-BE49-F238E27FC236}">
                      <a16:creationId xmlns:a16="http://schemas.microsoft.com/office/drawing/2014/main" id="{05261B3A-A9C3-49DE-92EF-36FA95187A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66" name="Moon 365">
                <a:extLst>
                  <a:ext uri="{FF2B5EF4-FFF2-40B4-BE49-F238E27FC236}">
                    <a16:creationId xmlns:a16="http://schemas.microsoft.com/office/drawing/2014/main" id="{D38A5353-F14F-4C4E-8969-9620995F593B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DD6A5F3B-E1E0-4206-A1F8-0F6D8889516B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5" name="Group 18">
            <a:extLst>
              <a:ext uri="{FF2B5EF4-FFF2-40B4-BE49-F238E27FC236}">
                <a16:creationId xmlns:a16="http://schemas.microsoft.com/office/drawing/2014/main" id="{D9812077-542F-4F3B-9F6F-A77142AA383E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1590685" y="2253368"/>
            <a:ext cx="444840" cy="410154"/>
            <a:chOff x="2111585" y="2978219"/>
            <a:chExt cx="893555" cy="797507"/>
          </a:xfrm>
        </p:grpSpPr>
        <p:grpSp>
          <p:nvGrpSpPr>
            <p:cNvPr id="376" name="Group 297">
              <a:extLst>
                <a:ext uri="{FF2B5EF4-FFF2-40B4-BE49-F238E27FC236}">
                  <a16:creationId xmlns:a16="http://schemas.microsoft.com/office/drawing/2014/main" id="{1CFA8246-D5CE-49E5-9DE1-E516AAC7E97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11585" y="2978219"/>
              <a:ext cx="893555" cy="797507"/>
              <a:chOff x="4239271" y="4596799"/>
              <a:chExt cx="1431482" cy="1866627"/>
            </a:xfrm>
          </p:grpSpPr>
          <p:grpSp>
            <p:nvGrpSpPr>
              <p:cNvPr id="378" name="Group 21">
                <a:extLst>
                  <a:ext uri="{FF2B5EF4-FFF2-40B4-BE49-F238E27FC236}">
                    <a16:creationId xmlns:a16="http://schemas.microsoft.com/office/drawing/2014/main" id="{47C9ED29-9A4A-4910-A11E-2C8B29631C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4021698" y="4814372"/>
                <a:ext cx="1866627" cy="1431482"/>
                <a:chOff x="1907236" y="2765397"/>
                <a:chExt cx="1511457" cy="1278792"/>
              </a:xfrm>
            </p:grpSpPr>
            <p:sp>
              <p:nvSpPr>
                <p:cNvPr id="380" name="Flowchart: Stored Data 379">
                  <a:extLst>
                    <a:ext uri="{FF2B5EF4-FFF2-40B4-BE49-F238E27FC236}">
                      <a16:creationId xmlns:a16="http://schemas.microsoft.com/office/drawing/2014/main" id="{9D0E9C9D-9EF9-4774-84D4-52EB8DC7F903}"/>
                    </a:ext>
                  </a:extLst>
                </p:cNvPr>
                <p:cNvSpPr/>
                <p:nvPr/>
              </p:nvSpPr>
              <p:spPr>
                <a:xfrm rot="11106135" flipH="1">
                  <a:off x="2004912" y="3148567"/>
                  <a:ext cx="148339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1" name="Flowchart: Stored Data 380">
                  <a:extLst>
                    <a:ext uri="{FF2B5EF4-FFF2-40B4-BE49-F238E27FC236}">
                      <a16:creationId xmlns:a16="http://schemas.microsoft.com/office/drawing/2014/main" id="{D962053E-3D0E-4A92-A5AB-14C39D5F6DC9}"/>
                    </a:ext>
                  </a:extLst>
                </p:cNvPr>
                <p:cNvSpPr/>
                <p:nvPr/>
              </p:nvSpPr>
              <p:spPr>
                <a:xfrm rot="11106135">
                  <a:off x="2969113" y="3177458"/>
                  <a:ext cx="166881" cy="404474"/>
                </a:xfrm>
                <a:prstGeom prst="flowChartOnlineStorage">
                  <a:avLst/>
                </a:prstGeom>
                <a:solidFill>
                  <a:srgbClr val="DEC878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2" name="Flowchart: Stored Data 381">
                  <a:extLst>
                    <a:ext uri="{FF2B5EF4-FFF2-40B4-BE49-F238E27FC236}">
                      <a16:creationId xmlns:a16="http://schemas.microsoft.com/office/drawing/2014/main" id="{435DD5CB-FD53-4B52-A862-EC6566A438AD}"/>
                    </a:ext>
                  </a:extLst>
                </p:cNvPr>
                <p:cNvSpPr/>
                <p:nvPr/>
              </p:nvSpPr>
              <p:spPr>
                <a:xfrm rot="12403155">
                  <a:off x="2797595" y="3473591"/>
                  <a:ext cx="287406" cy="408085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3" name="Flowchart: Stored Data 382">
                  <a:extLst>
                    <a:ext uri="{FF2B5EF4-FFF2-40B4-BE49-F238E27FC236}">
                      <a16:creationId xmlns:a16="http://schemas.microsoft.com/office/drawing/2014/main" id="{50039575-2930-42D5-96B2-6AA6189BE0C6}"/>
                    </a:ext>
                  </a:extLst>
                </p:cNvPr>
                <p:cNvSpPr/>
                <p:nvPr/>
              </p:nvSpPr>
              <p:spPr>
                <a:xfrm rot="20416186">
                  <a:off x="2004912" y="3462756"/>
                  <a:ext cx="287406" cy="436978"/>
                </a:xfrm>
                <a:prstGeom prst="flowChartOnlineStorag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780C2B57-5500-4E97-A251-32501A770441}"/>
                    </a:ext>
                  </a:extLst>
                </p:cNvPr>
                <p:cNvSpPr/>
                <p:nvPr/>
              </p:nvSpPr>
              <p:spPr>
                <a:xfrm>
                  <a:off x="2092986" y="3567487"/>
                  <a:ext cx="876127" cy="47670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ECFC9028-1893-4020-8F13-FDE5ECC1C6BB}"/>
                    </a:ext>
                  </a:extLst>
                </p:cNvPr>
                <p:cNvSpPr/>
                <p:nvPr/>
              </p:nvSpPr>
              <p:spPr>
                <a:xfrm>
                  <a:off x="2292318" y="3502482"/>
                  <a:ext cx="472829" cy="47308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86" name="Picture 2">
                  <a:extLst>
                    <a:ext uri="{FF2B5EF4-FFF2-40B4-BE49-F238E27FC236}">
                      <a16:creationId xmlns:a16="http://schemas.microsoft.com/office/drawing/2014/main" id="{BE5C6B26-9E28-48E2-A187-2E27CADE5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09093" y="2873977"/>
                  <a:ext cx="609600" cy="878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87" name="Picture 3">
                  <a:extLst>
                    <a:ext uri="{FF2B5EF4-FFF2-40B4-BE49-F238E27FC236}">
                      <a16:creationId xmlns:a16="http://schemas.microsoft.com/office/drawing/2014/main" id="{218D00F0-540D-4B71-B032-B4D88E14F0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7236" y="2765397"/>
                  <a:ext cx="375290" cy="672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79" name="Moon 378">
                <a:extLst>
                  <a:ext uri="{FF2B5EF4-FFF2-40B4-BE49-F238E27FC236}">
                    <a16:creationId xmlns:a16="http://schemas.microsoft.com/office/drawing/2014/main" id="{F0F60F52-C4B6-4065-8E1F-212C90D4CA1A}"/>
                  </a:ext>
                </a:extLst>
              </p:cNvPr>
              <p:cNvSpPr/>
              <p:nvPr/>
            </p:nvSpPr>
            <p:spPr>
              <a:xfrm>
                <a:off x="4975430" y="5461169"/>
                <a:ext cx="185959" cy="457990"/>
              </a:xfrm>
              <a:prstGeom prst="moon">
                <a:avLst/>
              </a:prstGeom>
              <a:solidFill>
                <a:srgbClr val="FF996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ja-JP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D57126A-14AE-4332-AE9E-132964BD30B4}"/>
                </a:ext>
              </a:extLst>
            </p:cNvPr>
            <p:cNvSpPr/>
            <p:nvPr/>
          </p:nvSpPr>
          <p:spPr>
            <a:xfrm>
              <a:off x="2227664" y="3227876"/>
              <a:ext cx="196829" cy="1443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8" name="Rectangle 387">
            <a:extLst>
              <a:ext uri="{FF2B5EF4-FFF2-40B4-BE49-F238E27FC236}">
                <a16:creationId xmlns:a16="http://schemas.microsoft.com/office/drawing/2014/main" id="{13270D25-9B3C-498B-A2FF-F6AB52B17F60}"/>
              </a:ext>
            </a:extLst>
          </p:cNvPr>
          <p:cNvSpPr/>
          <p:nvPr/>
        </p:nvSpPr>
        <p:spPr>
          <a:xfrm>
            <a:off x="404694" y="1698977"/>
            <a:ext cx="885121" cy="28694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Prepare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EBAF19E-8B0E-42DB-8AEA-9EAED07B2D92}"/>
              </a:ext>
            </a:extLst>
          </p:cNvPr>
          <p:cNvSpPr/>
          <p:nvPr/>
        </p:nvSpPr>
        <p:spPr>
          <a:xfrm>
            <a:off x="1312914" y="1700476"/>
            <a:ext cx="977921" cy="28694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E4798691-4D8E-4830-91E4-489352D34CCC}"/>
              </a:ext>
            </a:extLst>
          </p:cNvPr>
          <p:cNvSpPr/>
          <p:nvPr/>
        </p:nvSpPr>
        <p:spPr>
          <a:xfrm>
            <a:off x="2981984" y="1775859"/>
            <a:ext cx="1433896" cy="245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 check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45669E6B-1C86-423E-893B-F85F70797DA9}"/>
              </a:ext>
            </a:extLst>
          </p:cNvPr>
          <p:cNvSpPr/>
          <p:nvPr/>
        </p:nvSpPr>
        <p:spPr>
          <a:xfrm>
            <a:off x="3754457" y="1784638"/>
            <a:ext cx="1433896" cy="245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Packing</a:t>
            </a:r>
          </a:p>
        </p:txBody>
      </p:sp>
      <p:cxnSp>
        <p:nvCxnSpPr>
          <p:cNvPr id="408" name="Connector: Elbow 407">
            <a:extLst>
              <a:ext uri="{FF2B5EF4-FFF2-40B4-BE49-F238E27FC236}">
                <a16:creationId xmlns:a16="http://schemas.microsoft.com/office/drawing/2014/main" id="{E3346A4B-F1A4-45D5-B569-621507D70DB0}"/>
              </a:ext>
            </a:extLst>
          </p:cNvPr>
          <p:cNvCxnSpPr>
            <a:cxnSpLocks/>
          </p:cNvCxnSpPr>
          <p:nvPr/>
        </p:nvCxnSpPr>
        <p:spPr>
          <a:xfrm rot="5400000">
            <a:off x="4746836" y="2573650"/>
            <a:ext cx="460129" cy="36828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F5F490D-5EBA-4160-9115-4F932082E8B0}"/>
              </a:ext>
            </a:extLst>
          </p:cNvPr>
          <p:cNvSpPr/>
          <p:nvPr/>
        </p:nvSpPr>
        <p:spPr>
          <a:xfrm>
            <a:off x="8605091" y="1752601"/>
            <a:ext cx="923341" cy="16060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Explosion: 8 Points 409">
            <a:extLst>
              <a:ext uri="{FF2B5EF4-FFF2-40B4-BE49-F238E27FC236}">
                <a16:creationId xmlns:a16="http://schemas.microsoft.com/office/drawing/2014/main" id="{26CE7294-0135-48A7-87FA-99BB8BD1C824}"/>
              </a:ext>
            </a:extLst>
          </p:cNvPr>
          <p:cNvSpPr/>
          <p:nvPr/>
        </p:nvSpPr>
        <p:spPr>
          <a:xfrm>
            <a:off x="7154082" y="1615078"/>
            <a:ext cx="1346320" cy="702184"/>
          </a:xfrm>
          <a:prstGeom prst="irregularSeal1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Add</a:t>
            </a:r>
          </a:p>
        </p:txBody>
      </p:sp>
      <p:sp>
        <p:nvSpPr>
          <p:cNvPr id="294" name="AutoShape 6">
            <a:extLst>
              <a:ext uri="{FF2B5EF4-FFF2-40B4-BE49-F238E27FC236}">
                <a16:creationId xmlns:a16="http://schemas.microsoft.com/office/drawing/2014/main" id="{9488E9D0-C7DB-439E-B0FD-49B733A8C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5399553"/>
            <a:ext cx="5890913" cy="1307189"/>
          </a:xfrm>
          <a:prstGeom prst="roundRect">
            <a:avLst>
              <a:gd name="adj" fmla="val 686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anchor="t"/>
          <a:lstStyle>
            <a:lvl1pPr marL="285750" indent="-28575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1600" b="1" u="sng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Improvement control method : </a:t>
            </a:r>
            <a:endParaRPr kumimoji="1" lang="en-US" altLang="en-US" sz="1600" dirty="0">
              <a:solidFill>
                <a:srgbClr val="0000FF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Addition one weight check and separate accessories vs product. </a:t>
            </a:r>
            <a:r>
              <a:rPr kumimoji="1" lang="en-US" altLang="en-US" sz="16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Take lower / upper limit have small gap. </a:t>
            </a:r>
            <a:endParaRPr kumimoji="1" lang="en-US" altLang="en-US" sz="1600" dirty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en-US" sz="16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Prevent missing part.</a:t>
            </a:r>
            <a:endParaRPr kumimoji="1" lang="en-US" altLang="en-US" sz="1600" dirty="0">
              <a:solidFill>
                <a:srgbClr val="0000FF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1C7A454F-BAD0-473C-ADE3-2801C92F7AAD}"/>
              </a:ext>
            </a:extLst>
          </p:cNvPr>
          <p:cNvSpPr/>
          <p:nvPr/>
        </p:nvSpPr>
        <p:spPr>
          <a:xfrm>
            <a:off x="9533222" y="6400800"/>
            <a:ext cx="2409980" cy="247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 : Under discuss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4F55A7D-4E9A-4857-9788-2BC9C783A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463496"/>
              </p:ext>
            </p:extLst>
          </p:nvPr>
        </p:nvGraphicFramePr>
        <p:xfrm>
          <a:off x="364074" y="3806418"/>
          <a:ext cx="2655011" cy="84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663913" imgH="616038" progId="Excel.Sheet.8">
                  <p:embed/>
                </p:oleObj>
              </mc:Choice>
              <mc:Fallback>
                <p:oleObj name="Worksheet" r:id="rId6" imgW="3663913" imgH="616038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074" y="3806418"/>
                        <a:ext cx="2655011" cy="8485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9EA111F-8689-4E44-97F9-755E0F1B8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818882"/>
              </p:ext>
            </p:extLst>
          </p:nvPr>
        </p:nvGraphicFramePr>
        <p:xfrm>
          <a:off x="3077863" y="3803507"/>
          <a:ext cx="2624001" cy="848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3663913" imgH="596725" progId="Excel.Sheet.8">
                  <p:embed/>
                </p:oleObj>
              </mc:Choice>
              <mc:Fallback>
                <p:oleObj name="Worksheet" r:id="rId8" imgW="3663913" imgH="59672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863" y="3803507"/>
                        <a:ext cx="2624001" cy="84853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" name="Rectangle: Rounded Corners 391">
            <a:extLst>
              <a:ext uri="{FF2B5EF4-FFF2-40B4-BE49-F238E27FC236}">
                <a16:creationId xmlns:a16="http://schemas.microsoft.com/office/drawing/2014/main" id="{79FCF574-9228-4888-A940-5B06066FAA94}"/>
              </a:ext>
            </a:extLst>
          </p:cNvPr>
          <p:cNvSpPr/>
          <p:nvPr/>
        </p:nvSpPr>
        <p:spPr>
          <a:xfrm>
            <a:off x="552449" y="3353730"/>
            <a:ext cx="4895981" cy="416537"/>
          </a:xfrm>
          <a:prstGeom prst="roundRect">
            <a:avLst>
              <a:gd name="adj" fmla="val 15748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separate weight of product &amp; packing part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ED670-CA5F-43C5-B2C5-34271D8C8A34}"/>
              </a:ext>
            </a:extLst>
          </p:cNvPr>
          <p:cNvSpPr/>
          <p:nvPr/>
        </p:nvSpPr>
        <p:spPr>
          <a:xfrm>
            <a:off x="1821889" y="4375059"/>
            <a:ext cx="588504" cy="276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4B0FDE48-D56D-42E0-8D7F-9978E5987230}"/>
              </a:ext>
            </a:extLst>
          </p:cNvPr>
          <p:cNvSpPr/>
          <p:nvPr/>
        </p:nvSpPr>
        <p:spPr>
          <a:xfrm>
            <a:off x="4488722" y="4365534"/>
            <a:ext cx="588504" cy="276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F811DC-3F35-B02A-DFBC-E1AE596CB556}"/>
              </a:ext>
            </a:extLst>
          </p:cNvPr>
          <p:cNvSpPr/>
          <p:nvPr/>
        </p:nvSpPr>
        <p:spPr>
          <a:xfrm>
            <a:off x="895757" y="146326"/>
            <a:ext cx="2533243" cy="390387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Action No.5 : Suggestion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CB099363-5C95-E1C6-F7DF-FFC60216B3F8}"/>
              </a:ext>
            </a:extLst>
          </p:cNvPr>
          <p:cNvSpPr/>
          <p:nvPr/>
        </p:nvSpPr>
        <p:spPr>
          <a:xfrm>
            <a:off x="149324" y="79551"/>
            <a:ext cx="517525" cy="520424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664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1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FFFFFF"/>
                </a:solidFill>
                <a:latin typeface="Arial" panose="020B0604020202020204" pitchFamily="34" charset="0"/>
              </a:rPr>
              <a:t>10</a:t>
            </a: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/10</a:t>
            </a:r>
          </a:p>
        </p:txBody>
      </p:sp>
      <p:sp>
        <p:nvSpPr>
          <p:cNvPr id="15" name="正方形/長方形 31">
            <a:extLst>
              <a:ext uri="{FF2B5EF4-FFF2-40B4-BE49-F238E27FC236}">
                <a16:creationId xmlns:a16="http://schemas.microsoft.com/office/drawing/2014/main" id="{C92C4B6B-679B-484A-85EB-1B86C8472605}"/>
              </a:ext>
            </a:extLst>
          </p:cNvPr>
          <p:cNvSpPr/>
          <p:nvPr/>
        </p:nvSpPr>
        <p:spPr>
          <a:xfrm>
            <a:off x="3287689" y="167473"/>
            <a:ext cx="5832647" cy="3259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0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Summary improvement and schedule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B67F09A2-2B68-45BB-A8A4-90436E4E2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648863"/>
              </p:ext>
            </p:extLst>
          </p:nvPr>
        </p:nvGraphicFramePr>
        <p:xfrm>
          <a:off x="187771" y="952015"/>
          <a:ext cx="11835231" cy="5816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029">
                  <a:extLst>
                    <a:ext uri="{9D8B030D-6E8A-4147-A177-3AD203B41FA5}">
                      <a16:colId xmlns:a16="http://schemas.microsoft.com/office/drawing/2014/main" val="2764067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16819242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295971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7581449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93650607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14561163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8327546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02764067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72184661"/>
                    </a:ext>
                  </a:extLst>
                </a:gridCol>
                <a:gridCol w="571296">
                  <a:extLst>
                    <a:ext uri="{9D8B030D-6E8A-4147-A177-3AD203B41FA5}">
                      <a16:colId xmlns:a16="http://schemas.microsoft.com/office/drawing/2014/main" val="2574851172"/>
                    </a:ext>
                  </a:extLst>
                </a:gridCol>
                <a:gridCol w="936106">
                  <a:extLst>
                    <a:ext uri="{9D8B030D-6E8A-4147-A177-3AD203B41FA5}">
                      <a16:colId xmlns:a16="http://schemas.microsoft.com/office/drawing/2014/main" val="2171207228"/>
                    </a:ext>
                  </a:extLst>
                </a:gridCol>
              </a:tblGrid>
              <a:tr h="359591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Countermeasure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549226"/>
                  </a:ext>
                </a:extLst>
              </a:tr>
              <a:tr h="338540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98570"/>
                  </a:ext>
                </a:extLst>
              </a:tr>
              <a:tr h="8484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FA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 part at weight check can’t detect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 all part weight can’t detect and issue regulation control redundant part.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30110"/>
                  </a:ext>
                </a:extLst>
              </a:tr>
              <a:tr h="10494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FA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 only 1</a:t>
                      </a:r>
                      <a:r>
                        <a:rPr lang="en-US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product and at packing process take data to setup spec of 5pcs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Sampling check 5pcs from beginning to setup weight standard for all lot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971406"/>
                  </a:ext>
                </a:extLst>
              </a:tr>
              <a:tr h="10494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cats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 redundant part to MCS on 1 time/ week and don’t have control 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Revise redundant part solving flow chart and applied for all cats (apply for out SAP)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FA/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703807"/>
                  </a:ext>
                </a:extLst>
              </a:tr>
              <a:tr h="10494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FA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Don’t have QR code and only control by manual  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 Operator can forget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Request change design add label have QR code to upper, lower Styrofoam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 by scan barcode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FA/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discuss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200528"/>
                  </a:ext>
                </a:extLst>
              </a:tr>
              <a:tr h="11217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FA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MW product is heavy and many accessories, difficult to take lower and upper limit to prevent missing all accessories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Strictly control packing part by weight check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 exclusion weight of product 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FA/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PE/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Under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discuss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94717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2FC039-9168-4E87-A579-28EA0F3E2733}"/>
              </a:ext>
            </a:extLst>
          </p:cNvPr>
          <p:cNvCxnSpPr>
            <a:cxnSpLocks/>
          </p:cNvCxnSpPr>
          <p:nvPr/>
        </p:nvCxnSpPr>
        <p:spPr>
          <a:xfrm>
            <a:off x="7924800" y="1828800"/>
            <a:ext cx="922122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F2D9FF-896A-43E9-9F31-5DF9A5D5EE27}"/>
              </a:ext>
            </a:extLst>
          </p:cNvPr>
          <p:cNvCxnSpPr>
            <a:cxnSpLocks/>
          </p:cNvCxnSpPr>
          <p:nvPr/>
        </p:nvCxnSpPr>
        <p:spPr>
          <a:xfrm>
            <a:off x="8398026" y="2133600"/>
            <a:ext cx="517374" cy="0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27047-E2A1-41F5-B025-C03CE1FC452D}"/>
              </a:ext>
            </a:extLst>
          </p:cNvPr>
          <p:cNvCxnSpPr>
            <a:cxnSpLocks/>
          </p:cNvCxnSpPr>
          <p:nvPr/>
        </p:nvCxnSpPr>
        <p:spPr>
          <a:xfrm>
            <a:off x="7877175" y="3810000"/>
            <a:ext cx="551953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7CA696-61C6-4B27-8F5F-5CBE55B45DBF}"/>
              </a:ext>
            </a:extLst>
          </p:cNvPr>
          <p:cNvGrpSpPr/>
          <p:nvPr/>
        </p:nvGrpSpPr>
        <p:grpSpPr>
          <a:xfrm>
            <a:off x="6719221" y="637502"/>
            <a:ext cx="3693346" cy="215930"/>
            <a:chOff x="4160890" y="6546838"/>
            <a:chExt cx="3693346" cy="2159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B6827DE-99F3-437C-A05D-7E942416B4DD}"/>
                </a:ext>
              </a:extLst>
            </p:cNvPr>
            <p:cNvCxnSpPr/>
            <p:nvPr/>
          </p:nvCxnSpPr>
          <p:spPr>
            <a:xfrm>
              <a:off x="4795959" y="6668476"/>
              <a:ext cx="107483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prstDash val="sysDash"/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6B60DD3-63BA-4EE2-A6B8-F21A6B642BF2}"/>
                </a:ext>
              </a:extLst>
            </p:cNvPr>
            <p:cNvCxnSpPr/>
            <p:nvPr/>
          </p:nvCxnSpPr>
          <p:spPr>
            <a:xfrm>
              <a:off x="6779398" y="6645030"/>
              <a:ext cx="1074838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prstDash val="solid"/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C93F6-3008-43B8-8D51-51F6F9338CDC}"/>
                </a:ext>
              </a:extLst>
            </p:cNvPr>
            <p:cNvSpPr/>
            <p:nvPr/>
          </p:nvSpPr>
          <p:spPr>
            <a:xfrm>
              <a:off x="4160890" y="6558552"/>
              <a:ext cx="533400" cy="20421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186097-3CD5-47EB-A438-719AA32F232C}"/>
                </a:ext>
              </a:extLst>
            </p:cNvPr>
            <p:cNvSpPr/>
            <p:nvPr/>
          </p:nvSpPr>
          <p:spPr>
            <a:xfrm>
              <a:off x="6158006" y="6546838"/>
              <a:ext cx="533400" cy="20421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6B40D-4341-447F-9EF8-D1DA50E87BB7}"/>
              </a:ext>
            </a:extLst>
          </p:cNvPr>
          <p:cNvCxnSpPr>
            <a:cxnSpLocks/>
          </p:cNvCxnSpPr>
          <p:nvPr/>
        </p:nvCxnSpPr>
        <p:spPr>
          <a:xfrm>
            <a:off x="9525000" y="4724400"/>
            <a:ext cx="1457325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C579FB-922F-4DF6-BE90-3111C724E694}"/>
              </a:ext>
            </a:extLst>
          </p:cNvPr>
          <p:cNvCxnSpPr>
            <a:cxnSpLocks/>
          </p:cNvCxnSpPr>
          <p:nvPr/>
        </p:nvCxnSpPr>
        <p:spPr>
          <a:xfrm>
            <a:off x="7886700" y="4114800"/>
            <a:ext cx="304800" cy="0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0D6CC6-2DCB-478A-BE2E-AA43DBEC0D51}"/>
              </a:ext>
            </a:extLst>
          </p:cNvPr>
          <p:cNvCxnSpPr>
            <a:cxnSpLocks/>
          </p:cNvCxnSpPr>
          <p:nvPr/>
        </p:nvCxnSpPr>
        <p:spPr>
          <a:xfrm>
            <a:off x="8366179" y="2895600"/>
            <a:ext cx="922122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5F432D-C6CA-4976-8F80-B37D21DB9D8A}"/>
              </a:ext>
            </a:extLst>
          </p:cNvPr>
          <p:cNvCxnSpPr>
            <a:cxnSpLocks/>
          </p:cNvCxnSpPr>
          <p:nvPr/>
        </p:nvCxnSpPr>
        <p:spPr>
          <a:xfrm>
            <a:off x="8398026" y="3200400"/>
            <a:ext cx="517374" cy="0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ED2EC2-31F6-4C19-8E1C-D25DDFBC6CC2}"/>
              </a:ext>
            </a:extLst>
          </p:cNvPr>
          <p:cNvCxnSpPr>
            <a:cxnSpLocks/>
          </p:cNvCxnSpPr>
          <p:nvPr/>
        </p:nvCxnSpPr>
        <p:spPr>
          <a:xfrm>
            <a:off x="9525000" y="6019800"/>
            <a:ext cx="1457325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1F113E6-9B49-4F81-A424-E76350637ED5}"/>
              </a:ext>
            </a:extLst>
          </p:cNvPr>
          <p:cNvSpPr/>
          <p:nvPr/>
        </p:nvSpPr>
        <p:spPr>
          <a:xfrm>
            <a:off x="187772" y="4600799"/>
            <a:ext cx="11816458" cy="2158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E523E599-9463-D064-2C0E-2A6AF2420837}"/>
              </a:ext>
            </a:extLst>
          </p:cNvPr>
          <p:cNvSpPr/>
          <p:nvPr/>
        </p:nvSpPr>
        <p:spPr>
          <a:xfrm>
            <a:off x="149324" y="79551"/>
            <a:ext cx="517525" cy="520424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0558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1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FFFFFF"/>
                </a:solidFill>
                <a:latin typeface="Arial" panose="020B0604020202020204" pitchFamily="34" charset="0"/>
              </a:rPr>
              <a:t>1</a:t>
            </a: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/10</a:t>
            </a:r>
          </a:p>
        </p:txBody>
      </p:sp>
      <p:sp>
        <p:nvSpPr>
          <p:cNvPr id="15" name="正方形/長方形 31">
            <a:extLst>
              <a:ext uri="{FF2B5EF4-FFF2-40B4-BE49-F238E27FC236}">
                <a16:creationId xmlns:a16="http://schemas.microsoft.com/office/drawing/2014/main" id="{C92C4B6B-679B-484A-85EB-1B86C8472605}"/>
              </a:ext>
            </a:extLst>
          </p:cNvPr>
          <p:cNvSpPr/>
          <p:nvPr/>
        </p:nvSpPr>
        <p:spPr>
          <a:xfrm>
            <a:off x="3287689" y="167473"/>
            <a:ext cx="5832647" cy="3259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0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Missing upper styrene foam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270994-5F06-4C7C-B30D-4E607BD5ACCE}"/>
              </a:ext>
            </a:extLst>
          </p:cNvPr>
          <p:cNvSpPr/>
          <p:nvPr/>
        </p:nvSpPr>
        <p:spPr>
          <a:xfrm>
            <a:off x="4838700" y="914401"/>
            <a:ext cx="2514600" cy="4603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Agenda :</a:t>
            </a: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09F2CB59-BE5D-488C-BA69-5D1B688EE85E}"/>
              </a:ext>
            </a:extLst>
          </p:cNvPr>
          <p:cNvSpPr/>
          <p:nvPr/>
        </p:nvSpPr>
        <p:spPr>
          <a:xfrm>
            <a:off x="1352550" y="1725729"/>
            <a:ext cx="533400" cy="533400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E34316-3F28-48C2-A57D-69F264D16086}"/>
              </a:ext>
            </a:extLst>
          </p:cNvPr>
          <p:cNvSpPr/>
          <p:nvPr/>
        </p:nvSpPr>
        <p:spPr>
          <a:xfrm>
            <a:off x="2057400" y="1724025"/>
            <a:ext cx="64770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overview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497797F-24E5-43A5-8C20-BF5B6FB978FA}"/>
              </a:ext>
            </a:extLst>
          </p:cNvPr>
          <p:cNvSpPr/>
          <p:nvPr/>
        </p:nvSpPr>
        <p:spPr>
          <a:xfrm>
            <a:off x="8705850" y="1724025"/>
            <a:ext cx="20574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:             2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F24E9649-4F4F-47D9-B6A2-08ABFEDAB3AB}"/>
              </a:ext>
            </a:extLst>
          </p:cNvPr>
          <p:cNvSpPr/>
          <p:nvPr/>
        </p:nvSpPr>
        <p:spPr>
          <a:xfrm>
            <a:off x="1352550" y="2568575"/>
            <a:ext cx="533400" cy="533400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9469D3-BBFF-49A4-92B4-0820556FDECF}"/>
              </a:ext>
            </a:extLst>
          </p:cNvPr>
          <p:cNvSpPr/>
          <p:nvPr/>
        </p:nvSpPr>
        <p:spPr>
          <a:xfrm>
            <a:off x="2057400" y="2566871"/>
            <a:ext cx="64770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chart and history control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17989F8-C380-4BD3-ADF1-53E9D4CFCCEF}"/>
              </a:ext>
            </a:extLst>
          </p:cNvPr>
          <p:cNvSpPr/>
          <p:nvPr/>
        </p:nvSpPr>
        <p:spPr>
          <a:xfrm>
            <a:off x="8705850" y="2566871"/>
            <a:ext cx="20574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:             3</a:t>
            </a: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5951886B-048F-4B06-9952-2B300AE953FD}"/>
              </a:ext>
            </a:extLst>
          </p:cNvPr>
          <p:cNvSpPr/>
          <p:nvPr/>
        </p:nvSpPr>
        <p:spPr>
          <a:xfrm>
            <a:off x="1352550" y="3401896"/>
            <a:ext cx="533400" cy="533400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FBE4774-823A-4FDD-B946-7C143029AA17}"/>
              </a:ext>
            </a:extLst>
          </p:cNvPr>
          <p:cNvSpPr/>
          <p:nvPr/>
        </p:nvSpPr>
        <p:spPr>
          <a:xfrm>
            <a:off x="2057400" y="4210050"/>
            <a:ext cx="64770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action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003D22C-D9AB-4370-88FE-8188E3415CA3}"/>
              </a:ext>
            </a:extLst>
          </p:cNvPr>
          <p:cNvSpPr/>
          <p:nvPr/>
        </p:nvSpPr>
        <p:spPr>
          <a:xfrm>
            <a:off x="8705850" y="4210050"/>
            <a:ext cx="20574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:     5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9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97D18ACC-8C10-4070-A2D5-786BF27DB0E2}"/>
              </a:ext>
            </a:extLst>
          </p:cNvPr>
          <p:cNvSpPr/>
          <p:nvPr/>
        </p:nvSpPr>
        <p:spPr>
          <a:xfrm>
            <a:off x="1352550" y="4210050"/>
            <a:ext cx="533400" cy="533400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DBF3BA6-4B31-4EE1-BD73-07B8D78D33F6}"/>
              </a:ext>
            </a:extLst>
          </p:cNvPr>
          <p:cNvSpPr/>
          <p:nvPr/>
        </p:nvSpPr>
        <p:spPr>
          <a:xfrm>
            <a:off x="2057400" y="3401896"/>
            <a:ext cx="64770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5W sheet : Analysis main cause and pass cause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F1E8CE-E1AF-445F-930D-B4E405F3CA22}"/>
              </a:ext>
            </a:extLst>
          </p:cNvPr>
          <p:cNvSpPr/>
          <p:nvPr/>
        </p:nvSpPr>
        <p:spPr>
          <a:xfrm>
            <a:off x="8705850" y="3401896"/>
            <a:ext cx="20574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:             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9F4C243-23F6-4338-8A45-472AF5BCBC38}"/>
              </a:ext>
            </a:extLst>
          </p:cNvPr>
          <p:cNvSpPr/>
          <p:nvPr/>
        </p:nvSpPr>
        <p:spPr>
          <a:xfrm>
            <a:off x="2057400" y="5060717"/>
            <a:ext cx="64770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and schedule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A446D19-F663-426F-8A3C-19811E825BC5}"/>
              </a:ext>
            </a:extLst>
          </p:cNvPr>
          <p:cNvSpPr/>
          <p:nvPr/>
        </p:nvSpPr>
        <p:spPr>
          <a:xfrm>
            <a:off x="8705850" y="5060717"/>
            <a:ext cx="2057400" cy="53340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:           10</a:t>
            </a:r>
          </a:p>
        </p:txBody>
      </p:sp>
      <p:sp>
        <p:nvSpPr>
          <p:cNvPr id="55" name="Diamond 54">
            <a:extLst>
              <a:ext uri="{FF2B5EF4-FFF2-40B4-BE49-F238E27FC236}">
                <a16:creationId xmlns:a16="http://schemas.microsoft.com/office/drawing/2014/main" id="{AB1FEF18-FCAE-466B-88EB-BB82FC700528}"/>
              </a:ext>
            </a:extLst>
          </p:cNvPr>
          <p:cNvSpPr/>
          <p:nvPr/>
        </p:nvSpPr>
        <p:spPr>
          <a:xfrm>
            <a:off x="1352550" y="5060717"/>
            <a:ext cx="533400" cy="533400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46DAD3-6FA8-4DB2-A622-F9ED34BC3B6A}"/>
              </a:ext>
            </a:extLst>
          </p:cNvPr>
          <p:cNvSpPr/>
          <p:nvPr/>
        </p:nvSpPr>
        <p:spPr>
          <a:xfrm>
            <a:off x="187772" y="146326"/>
            <a:ext cx="1425489" cy="39038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KABD</a:t>
            </a:r>
          </a:p>
        </p:txBody>
      </p:sp>
    </p:spTree>
    <p:extLst>
      <p:ext uri="{BB962C8B-B14F-4D97-AF65-F5344CB8AC3E}">
        <p14:creationId xmlns:p14="http://schemas.microsoft.com/office/powerpoint/2010/main" val="43342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676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/10</a:t>
            </a:r>
          </a:p>
        </p:txBody>
      </p:sp>
      <p:sp>
        <p:nvSpPr>
          <p:cNvPr id="15" name="正方形/長方形 31">
            <a:extLst>
              <a:ext uri="{FF2B5EF4-FFF2-40B4-BE49-F238E27FC236}">
                <a16:creationId xmlns:a16="http://schemas.microsoft.com/office/drawing/2014/main" id="{C92C4B6B-679B-484A-85EB-1B86C8472605}"/>
              </a:ext>
            </a:extLst>
          </p:cNvPr>
          <p:cNvSpPr/>
          <p:nvPr/>
        </p:nvSpPr>
        <p:spPr>
          <a:xfrm>
            <a:off x="3287689" y="167473"/>
            <a:ext cx="5832647" cy="3259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0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Missing upper styrene foam </a:t>
            </a:r>
          </a:p>
        </p:txBody>
      </p:sp>
      <p:sp>
        <p:nvSpPr>
          <p:cNvPr id="25" name="正方形/長方形 17">
            <a:extLst>
              <a:ext uri="{FF2B5EF4-FFF2-40B4-BE49-F238E27FC236}">
                <a16:creationId xmlns:a16="http://schemas.microsoft.com/office/drawing/2014/main" id="{E6E2CCE5-FD7E-4675-9AF9-CF520C006E92}"/>
              </a:ext>
            </a:extLst>
          </p:cNvPr>
          <p:cNvSpPr/>
          <p:nvPr/>
        </p:nvSpPr>
        <p:spPr>
          <a:xfrm>
            <a:off x="121708" y="650867"/>
            <a:ext cx="1044116" cy="2092333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26" name="正方形/長方形 17">
            <a:extLst>
              <a:ext uri="{FF2B5EF4-FFF2-40B4-BE49-F238E27FC236}">
                <a16:creationId xmlns:a16="http://schemas.microsoft.com/office/drawing/2014/main" id="{D4BE6D5B-6D69-42D9-A4A6-02B7E097FD15}"/>
              </a:ext>
            </a:extLst>
          </p:cNvPr>
          <p:cNvSpPr/>
          <p:nvPr/>
        </p:nvSpPr>
        <p:spPr>
          <a:xfrm>
            <a:off x="121708" y="2819400"/>
            <a:ext cx="1044116" cy="162538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Main cause</a:t>
            </a:r>
          </a:p>
        </p:txBody>
      </p:sp>
      <p:sp>
        <p:nvSpPr>
          <p:cNvPr id="35" name="正方形/長方形 17">
            <a:extLst>
              <a:ext uri="{FF2B5EF4-FFF2-40B4-BE49-F238E27FC236}">
                <a16:creationId xmlns:a16="http://schemas.microsoft.com/office/drawing/2014/main" id="{7345E19E-1F6E-4A24-BDE5-6FB370FECC33}"/>
              </a:ext>
            </a:extLst>
          </p:cNvPr>
          <p:cNvSpPr/>
          <p:nvPr/>
        </p:nvSpPr>
        <p:spPr>
          <a:xfrm>
            <a:off x="1218560" y="666175"/>
            <a:ext cx="10850384" cy="20770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Model Name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Problem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NG Q’ty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ja-JP" sz="1600" dirty="0">
              <a:solidFill>
                <a:schemeClr val="tx1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Happen date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Pro date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4M changing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Rework/Repair</a:t>
            </a:r>
          </a:p>
        </p:txBody>
      </p:sp>
      <p:sp>
        <p:nvSpPr>
          <p:cNvPr id="40" name="正方形/長方形 17">
            <a:extLst>
              <a:ext uri="{FF2B5EF4-FFF2-40B4-BE49-F238E27FC236}">
                <a16:creationId xmlns:a16="http://schemas.microsoft.com/office/drawing/2014/main" id="{CE76876D-AEBA-4771-B119-01E4B5C644C3}"/>
              </a:ext>
            </a:extLst>
          </p:cNvPr>
          <p:cNvSpPr/>
          <p:nvPr/>
        </p:nvSpPr>
        <p:spPr>
          <a:xfrm>
            <a:off x="3654723" y="589944"/>
            <a:ext cx="3743612" cy="224977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NE-1802V</a:t>
            </a:r>
          </a:p>
          <a:p>
            <a:r>
              <a:rPr lang="en-US" altLang="ja-JP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Missing upper Styrofoam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2/18pcs</a:t>
            </a:r>
          </a:p>
          <a:p>
            <a:r>
              <a:rPr lang="en-US" altLang="ja-JP" sz="13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 [ in there 1pc PSNV information for KABD ] 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7/Nov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12.Sep.2023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No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No</a:t>
            </a:r>
          </a:p>
        </p:txBody>
      </p:sp>
      <p:sp>
        <p:nvSpPr>
          <p:cNvPr id="41" name="正方形/長方形 17">
            <a:extLst>
              <a:ext uri="{FF2B5EF4-FFF2-40B4-BE49-F238E27FC236}">
                <a16:creationId xmlns:a16="http://schemas.microsoft.com/office/drawing/2014/main" id="{2AFB7E74-FB8E-48C2-9F93-AF04787DED30}"/>
              </a:ext>
            </a:extLst>
          </p:cNvPr>
          <p:cNvSpPr/>
          <p:nvPr/>
        </p:nvSpPr>
        <p:spPr>
          <a:xfrm>
            <a:off x="1218560" y="2819399"/>
            <a:ext cx="10849613" cy="16253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u="sng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Happen cause </a:t>
            </a:r>
            <a:r>
              <a:rPr lang="en-US" altLang="ja-JP" sz="1600" b="1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: </a:t>
            </a:r>
          </a:p>
          <a:p>
            <a:r>
              <a:rPr lang="en-US" altLang="ja-JP" sz="1600" b="1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     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Operator mistake ( operator forgot input to carton box</a:t>
            </a:r>
            <a:r>
              <a:rPr kumimoji="1" lang="en-US" sz="1600" kern="1200" baseline="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endParaRPr lang="en-US" altLang="ja-JP" sz="1600" dirty="0">
              <a:solidFill>
                <a:schemeClr val="tx1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u="sng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Pass cause </a:t>
            </a:r>
            <a:r>
              <a:rPr lang="en-US" altLang="ja-JP" sz="1600" b="1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     :  </a:t>
            </a:r>
          </a:p>
          <a:p>
            <a:r>
              <a:rPr lang="en-US" altLang="ja-JP" sz="1600" b="1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     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Regulation not enough to prevent mistake: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Set sample for weigh check regulation has risky 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Weigh check can’t detect for 5pcs to setup.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Redundant material regulation not yet strongly to detect. </a:t>
            </a:r>
            <a:endParaRPr lang="en-US" altLang="ja-JP" sz="1600" dirty="0">
              <a:solidFill>
                <a:schemeClr val="tx1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正方形/長方形 17">
            <a:extLst>
              <a:ext uri="{FF2B5EF4-FFF2-40B4-BE49-F238E27FC236}">
                <a16:creationId xmlns:a16="http://schemas.microsoft.com/office/drawing/2014/main" id="{116A8A43-47BE-4567-8941-47A1602E9465}"/>
              </a:ext>
            </a:extLst>
          </p:cNvPr>
          <p:cNvSpPr/>
          <p:nvPr/>
        </p:nvSpPr>
        <p:spPr>
          <a:xfrm>
            <a:off x="121708" y="4520987"/>
            <a:ext cx="1044116" cy="22478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Action</a:t>
            </a:r>
            <a:endParaRPr lang="en-US" altLang="ja-JP" b="1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3" name="正方形/長方形 17">
            <a:extLst>
              <a:ext uri="{FF2B5EF4-FFF2-40B4-BE49-F238E27FC236}">
                <a16:creationId xmlns:a16="http://schemas.microsoft.com/office/drawing/2014/main" id="{90E4F142-3330-456D-B2ED-7D482DFBA037}"/>
              </a:ext>
            </a:extLst>
          </p:cNvPr>
          <p:cNvSpPr/>
          <p:nvPr/>
        </p:nvSpPr>
        <p:spPr>
          <a:xfrm>
            <a:off x="1218561" y="4520985"/>
            <a:ext cx="10875788" cy="22478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u="sng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Action for main cause:  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Review all part weight can’t detect . Add item count 100% for part have risk missing and revise redundant rule in process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A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dd QR barcode into </a:t>
            </a:r>
            <a:r>
              <a:rPr lang="en-US" altLang="ja-JP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Styro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foam. (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Suggestion)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u="sng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Action for pass cause:  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With  5pcs from beginning to setup weight standard for all lot apply double check for ensure have enough Styrofoam and other accessories.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Review redundant material of FA &amp; MCS flow chart.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Separate weight product and accessory.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Suggestion)</a:t>
            </a:r>
          </a:p>
          <a:p>
            <a:pPr marL="342900" indent="-342900">
              <a:buFont typeface="+mj-lt"/>
              <a:buAutoNum type="arabicParenR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ACA92D-520B-4A0B-8114-E77E108A6B29}"/>
              </a:ext>
            </a:extLst>
          </p:cNvPr>
          <p:cNvCxnSpPr>
            <a:cxnSpLocks/>
          </p:cNvCxnSpPr>
          <p:nvPr/>
        </p:nvCxnSpPr>
        <p:spPr>
          <a:xfrm>
            <a:off x="7391400" y="650867"/>
            <a:ext cx="0" cy="20770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F82E27-BB3A-4FDD-9F63-95D7E3050D0C}"/>
              </a:ext>
            </a:extLst>
          </p:cNvPr>
          <p:cNvGrpSpPr/>
          <p:nvPr/>
        </p:nvGrpSpPr>
        <p:grpSpPr>
          <a:xfrm>
            <a:off x="7487576" y="735675"/>
            <a:ext cx="2342224" cy="1581461"/>
            <a:chOff x="300411" y="3802211"/>
            <a:chExt cx="2544102" cy="2257774"/>
          </a:xfrm>
        </p:grpSpPr>
        <p:pic>
          <p:nvPicPr>
            <p:cNvPr id="48" name="図 14">
              <a:extLst>
                <a:ext uri="{FF2B5EF4-FFF2-40B4-BE49-F238E27FC236}">
                  <a16:creationId xmlns:a16="http://schemas.microsoft.com/office/drawing/2014/main" id="{B7A1DA5E-B30A-44F2-A1D2-6214BBAD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11" y="4126215"/>
              <a:ext cx="2544102" cy="1933770"/>
            </a:xfrm>
            <a:prstGeom prst="rect">
              <a:avLst/>
            </a:prstGeom>
          </p:spPr>
        </p:pic>
        <p:sp>
          <p:nvSpPr>
            <p:cNvPr id="49" name="テキスト ボックス 15">
              <a:extLst>
                <a:ext uri="{FF2B5EF4-FFF2-40B4-BE49-F238E27FC236}">
                  <a16:creationId xmlns:a16="http://schemas.microsoft.com/office/drawing/2014/main" id="{2F1461DB-6EAC-42C7-AE5F-33652A082370}"/>
                </a:ext>
              </a:extLst>
            </p:cNvPr>
            <p:cNvSpPr txBox="1"/>
            <p:nvPr/>
          </p:nvSpPr>
          <p:spPr>
            <a:xfrm>
              <a:off x="300411" y="3802211"/>
              <a:ext cx="437803" cy="314799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ja-JP" sz="1050" b="1" spc="1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OK</a:t>
              </a:r>
            </a:p>
          </p:txBody>
        </p:sp>
        <p:sp>
          <p:nvSpPr>
            <p:cNvPr id="57" name="四角形: 角を丸くする 17">
              <a:extLst>
                <a:ext uri="{FF2B5EF4-FFF2-40B4-BE49-F238E27FC236}">
                  <a16:creationId xmlns:a16="http://schemas.microsoft.com/office/drawing/2014/main" id="{0CF2F942-5ED4-4258-AED0-41AAD317E91E}"/>
                </a:ext>
              </a:extLst>
            </p:cNvPr>
            <p:cNvSpPr/>
            <p:nvPr/>
          </p:nvSpPr>
          <p:spPr>
            <a:xfrm>
              <a:off x="604676" y="4447307"/>
              <a:ext cx="751438" cy="1612678"/>
            </a:xfrm>
            <a:prstGeom prst="round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kumimoji="1" lang="ja-JP" altLang="en-US" sz="2800" b="1" spc="1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四角形: 角を丸くする 18">
              <a:extLst>
                <a:ext uri="{FF2B5EF4-FFF2-40B4-BE49-F238E27FC236}">
                  <a16:creationId xmlns:a16="http://schemas.microsoft.com/office/drawing/2014/main" id="{9F3CBA81-DD1C-4E5D-AA03-B9763FF91D4C}"/>
                </a:ext>
              </a:extLst>
            </p:cNvPr>
            <p:cNvSpPr/>
            <p:nvPr/>
          </p:nvSpPr>
          <p:spPr>
            <a:xfrm>
              <a:off x="1724594" y="4447307"/>
              <a:ext cx="751438" cy="1612678"/>
            </a:xfrm>
            <a:prstGeom prst="round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kumimoji="1" lang="ja-JP" altLang="en-US" sz="2800" b="1" spc="1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2E3400-2D32-4BE5-A47A-EDCE23451436}"/>
              </a:ext>
            </a:extLst>
          </p:cNvPr>
          <p:cNvGrpSpPr/>
          <p:nvPr/>
        </p:nvGrpSpPr>
        <p:grpSpPr>
          <a:xfrm>
            <a:off x="9550476" y="802753"/>
            <a:ext cx="2798339" cy="1787893"/>
            <a:chOff x="-131381" y="4647033"/>
            <a:chExt cx="2743201" cy="199469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2BCDF0E-7E57-4204-A165-A23B3D93579B}"/>
                </a:ext>
              </a:extLst>
            </p:cNvPr>
            <p:cNvGrpSpPr/>
            <p:nvPr/>
          </p:nvGrpSpPr>
          <p:grpSpPr>
            <a:xfrm>
              <a:off x="212642" y="4647033"/>
              <a:ext cx="2076718" cy="1682092"/>
              <a:chOff x="3668306" y="3828868"/>
              <a:chExt cx="2544102" cy="2231119"/>
            </a:xfrm>
          </p:grpSpPr>
          <p:pic>
            <p:nvPicPr>
              <p:cNvPr id="62" name="図 1">
                <a:extLst>
                  <a:ext uri="{FF2B5EF4-FFF2-40B4-BE49-F238E27FC236}">
                    <a16:creationId xmlns:a16="http://schemas.microsoft.com/office/drawing/2014/main" id="{7E18939B-DF96-4599-B72A-CFBEF111F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8306" y="4151910"/>
                <a:ext cx="2544102" cy="1908077"/>
              </a:xfrm>
              <a:prstGeom prst="rect">
                <a:avLst/>
              </a:prstGeom>
            </p:spPr>
          </p:pic>
          <p:sp>
            <p:nvSpPr>
              <p:cNvPr id="63" name="テキスト ボックス 16">
                <a:extLst>
                  <a:ext uri="{FF2B5EF4-FFF2-40B4-BE49-F238E27FC236}">
                    <a16:creationId xmlns:a16="http://schemas.microsoft.com/office/drawing/2014/main" id="{25C8E753-1097-4DD3-B9F1-9D455EDEBFC7}"/>
                  </a:ext>
                </a:extLst>
              </p:cNvPr>
              <p:cNvSpPr txBox="1"/>
              <p:nvPr/>
            </p:nvSpPr>
            <p:spPr>
              <a:xfrm>
                <a:off x="3668306" y="3828868"/>
                <a:ext cx="437804" cy="310756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altLang="ja-JP" sz="1050" b="1" spc="100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NG</a:t>
                </a:r>
              </a:p>
            </p:txBody>
          </p:sp>
          <p:sp>
            <p:nvSpPr>
              <p:cNvPr id="64" name="四角形: 角を丸くする 19">
                <a:extLst>
                  <a:ext uri="{FF2B5EF4-FFF2-40B4-BE49-F238E27FC236}">
                    <a16:creationId xmlns:a16="http://schemas.microsoft.com/office/drawing/2014/main" id="{36D3D98B-793D-4B7C-B561-22B7393447D6}"/>
                  </a:ext>
                </a:extLst>
              </p:cNvPr>
              <p:cNvSpPr/>
              <p:nvPr/>
            </p:nvSpPr>
            <p:spPr>
              <a:xfrm>
                <a:off x="3936351" y="4546895"/>
                <a:ext cx="665425" cy="1510749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endParaRPr kumimoji="1" lang="ja-JP" altLang="en-US" sz="2800" b="1" spc="1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65" name="四角形: 角を丸くする 20">
                <a:extLst>
                  <a:ext uri="{FF2B5EF4-FFF2-40B4-BE49-F238E27FC236}">
                    <a16:creationId xmlns:a16="http://schemas.microsoft.com/office/drawing/2014/main" id="{A8454BC0-A4EB-4441-A139-0118484BAD16}"/>
                  </a:ext>
                </a:extLst>
              </p:cNvPr>
              <p:cNvSpPr/>
              <p:nvPr/>
            </p:nvSpPr>
            <p:spPr>
              <a:xfrm>
                <a:off x="5045351" y="4546895"/>
                <a:ext cx="676343" cy="1510750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endParaRPr kumimoji="1" lang="ja-JP" altLang="en-US" sz="2800" b="1" spc="1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C9BB0EC-B904-4975-9CF6-CDB069FB327E}"/>
                </a:ext>
              </a:extLst>
            </p:cNvPr>
            <p:cNvSpPr/>
            <p:nvPr/>
          </p:nvSpPr>
          <p:spPr>
            <a:xfrm>
              <a:off x="-131381" y="6350392"/>
              <a:ext cx="2743201" cy="291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Missing Upper Styrofoam</a:t>
              </a:r>
            </a:p>
          </p:txBody>
        </p:sp>
      </p:grpSp>
      <p:sp>
        <p:nvSpPr>
          <p:cNvPr id="3" name="Diamond 2">
            <a:extLst>
              <a:ext uri="{FF2B5EF4-FFF2-40B4-BE49-F238E27FC236}">
                <a16:creationId xmlns:a16="http://schemas.microsoft.com/office/drawing/2014/main" id="{B68D6E6D-2EBC-5EB3-B3DA-78225483B8E3}"/>
              </a:ext>
            </a:extLst>
          </p:cNvPr>
          <p:cNvSpPr/>
          <p:nvPr/>
        </p:nvSpPr>
        <p:spPr>
          <a:xfrm>
            <a:off x="149324" y="79551"/>
            <a:ext cx="517525" cy="520424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471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正方形/長方形 17">
            <a:extLst>
              <a:ext uri="{FF2B5EF4-FFF2-40B4-BE49-F238E27FC236}">
                <a16:creationId xmlns:a16="http://schemas.microsoft.com/office/drawing/2014/main" id="{BDED90DB-3E05-49D4-9F99-883F30EF39B6}"/>
              </a:ext>
            </a:extLst>
          </p:cNvPr>
          <p:cNvSpPr/>
          <p:nvPr/>
        </p:nvSpPr>
        <p:spPr>
          <a:xfrm>
            <a:off x="122767" y="4283415"/>
            <a:ext cx="11993033" cy="25569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600" dirty="0">
              <a:solidFill>
                <a:schemeClr val="tx1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8" name="正方形/長方形 17">
            <a:extLst>
              <a:ext uri="{FF2B5EF4-FFF2-40B4-BE49-F238E27FC236}">
                <a16:creationId xmlns:a16="http://schemas.microsoft.com/office/drawing/2014/main" id="{2B34B529-59F5-425C-AE6C-755040924AE8}"/>
              </a:ext>
            </a:extLst>
          </p:cNvPr>
          <p:cNvSpPr/>
          <p:nvPr/>
        </p:nvSpPr>
        <p:spPr>
          <a:xfrm>
            <a:off x="122767" y="657782"/>
            <a:ext cx="11993033" cy="162538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600" dirty="0">
              <a:solidFill>
                <a:schemeClr val="tx1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1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/10</a:t>
            </a:r>
          </a:p>
        </p:txBody>
      </p:sp>
      <p:sp>
        <p:nvSpPr>
          <p:cNvPr id="15" name="正方形/長方形 31">
            <a:extLst>
              <a:ext uri="{FF2B5EF4-FFF2-40B4-BE49-F238E27FC236}">
                <a16:creationId xmlns:a16="http://schemas.microsoft.com/office/drawing/2014/main" id="{C92C4B6B-679B-484A-85EB-1B86C8472605}"/>
              </a:ext>
            </a:extLst>
          </p:cNvPr>
          <p:cNvSpPr/>
          <p:nvPr/>
        </p:nvSpPr>
        <p:spPr>
          <a:xfrm>
            <a:off x="3287689" y="167473"/>
            <a:ext cx="5832647" cy="3259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0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Flow chart and control method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1A0A72-9DDB-44AB-98F8-73967BED5D52}"/>
              </a:ext>
            </a:extLst>
          </p:cNvPr>
          <p:cNvSpPr/>
          <p:nvPr/>
        </p:nvSpPr>
        <p:spPr>
          <a:xfrm>
            <a:off x="122767" y="728324"/>
            <a:ext cx="5105400" cy="3977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process: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43FBAB-2B4D-4238-9D43-1B74C4984CAA}"/>
              </a:ext>
            </a:extLst>
          </p:cNvPr>
          <p:cNvCxnSpPr>
            <a:cxnSpLocks/>
          </p:cNvCxnSpPr>
          <p:nvPr/>
        </p:nvCxnSpPr>
        <p:spPr>
          <a:xfrm flipV="1">
            <a:off x="360956" y="1471879"/>
            <a:ext cx="9402599" cy="1106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3E56CA1-3429-437E-B51B-90D438CF1F4D}"/>
              </a:ext>
            </a:extLst>
          </p:cNvPr>
          <p:cNvSpPr/>
          <p:nvPr/>
        </p:nvSpPr>
        <p:spPr>
          <a:xfrm>
            <a:off x="161925" y="1301427"/>
            <a:ext cx="1205907" cy="5656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Assembly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092D1C-7286-42A6-B177-83FB5856DC79}"/>
              </a:ext>
            </a:extLst>
          </p:cNvPr>
          <p:cNvSpPr/>
          <p:nvPr/>
        </p:nvSpPr>
        <p:spPr>
          <a:xfrm>
            <a:off x="1686359" y="1299294"/>
            <a:ext cx="1008623" cy="5656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Function check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428229-42CA-43D9-98A0-46F9BA701714}"/>
              </a:ext>
            </a:extLst>
          </p:cNvPr>
          <p:cNvSpPr/>
          <p:nvPr/>
        </p:nvSpPr>
        <p:spPr>
          <a:xfrm>
            <a:off x="3028652" y="1299294"/>
            <a:ext cx="1411339" cy="5656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check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07F205-524D-4543-8EC8-06AF9882ED8D}"/>
              </a:ext>
            </a:extLst>
          </p:cNvPr>
          <p:cNvSpPr/>
          <p:nvPr/>
        </p:nvSpPr>
        <p:spPr>
          <a:xfrm>
            <a:off x="4756584" y="1298432"/>
            <a:ext cx="1139925" cy="565671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Packing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56AA46-F6D1-43A8-86B2-D12CB8F9E51E}"/>
              </a:ext>
            </a:extLst>
          </p:cNvPr>
          <p:cNvSpPr/>
          <p:nvPr/>
        </p:nvSpPr>
        <p:spPr>
          <a:xfrm>
            <a:off x="9763557" y="1296938"/>
            <a:ext cx="1828367" cy="565672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</a:t>
            </a:r>
          </a:p>
        </p:txBody>
      </p:sp>
      <p:sp>
        <p:nvSpPr>
          <p:cNvPr id="62" name="Down Arrow 15">
            <a:extLst>
              <a:ext uri="{FF2B5EF4-FFF2-40B4-BE49-F238E27FC236}">
                <a16:creationId xmlns:a16="http://schemas.microsoft.com/office/drawing/2014/main" id="{D58144E0-2CCF-4A43-9686-9F3E7254C329}"/>
              </a:ext>
            </a:extLst>
          </p:cNvPr>
          <p:cNvSpPr/>
          <p:nvPr/>
        </p:nvSpPr>
        <p:spPr>
          <a:xfrm>
            <a:off x="5153025" y="1950385"/>
            <a:ext cx="235905" cy="538622"/>
          </a:xfrm>
          <a:prstGeom prst="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EA0FB4-19EE-4659-908A-FE5C67E135C2}"/>
              </a:ext>
            </a:extLst>
          </p:cNvPr>
          <p:cNvSpPr/>
          <p:nvPr/>
        </p:nvSpPr>
        <p:spPr>
          <a:xfrm>
            <a:off x="4311804" y="685945"/>
            <a:ext cx="1960029" cy="40787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Happened process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954D414-DE64-4A71-989F-98CD901DCBC6}"/>
              </a:ext>
            </a:extLst>
          </p:cNvPr>
          <p:cNvSpPr/>
          <p:nvPr/>
        </p:nvSpPr>
        <p:spPr>
          <a:xfrm rot="16200000" flipH="1">
            <a:off x="5230175" y="1012548"/>
            <a:ext cx="220133" cy="270083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2C2E64-B08B-49C5-8FC6-2FD660AD9417}"/>
              </a:ext>
            </a:extLst>
          </p:cNvPr>
          <p:cNvSpPr/>
          <p:nvPr/>
        </p:nvSpPr>
        <p:spPr>
          <a:xfrm>
            <a:off x="9675523" y="696620"/>
            <a:ext cx="1828367" cy="40787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Leak out process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6A13EE18-A9C2-4103-AF7B-85FF267BA966}"/>
              </a:ext>
            </a:extLst>
          </p:cNvPr>
          <p:cNvSpPr/>
          <p:nvPr/>
        </p:nvSpPr>
        <p:spPr>
          <a:xfrm rot="16200000" flipH="1">
            <a:off x="10543274" y="1032367"/>
            <a:ext cx="220133" cy="270083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ECA22DD-A02B-461C-A486-2EECE1C0623B}"/>
              </a:ext>
            </a:extLst>
          </p:cNvPr>
          <p:cNvSpPr/>
          <p:nvPr/>
        </p:nvSpPr>
        <p:spPr>
          <a:xfrm>
            <a:off x="99800" y="2234714"/>
            <a:ext cx="3481600" cy="3977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control method: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6D26E2-9A09-4453-A413-22B2EB130122}"/>
              </a:ext>
            </a:extLst>
          </p:cNvPr>
          <p:cNvSpPr/>
          <p:nvPr/>
        </p:nvSpPr>
        <p:spPr>
          <a:xfrm>
            <a:off x="122767" y="2608356"/>
            <a:ext cx="3164923" cy="140849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b="1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Quantity control:</a:t>
            </a:r>
          </a:p>
          <a:p>
            <a:endParaRPr lang="en-US" sz="1700" b="1" u="sng" dirty="0">
              <a:solidFill>
                <a:srgbClr val="0000FF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Upper </a:t>
            </a:r>
            <a:r>
              <a:rPr lang="en-US" altLang="ja-JP" sz="17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Styrofoam    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: 5pcs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Tape                         : 5pcs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6AC6A71-2967-4386-A201-CD1B75CFB7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5" t="11148" r="15946" b="16282"/>
          <a:stretch/>
        </p:blipFill>
        <p:spPr>
          <a:xfrm>
            <a:off x="3327880" y="2627406"/>
            <a:ext cx="2876458" cy="13665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CC6F498C-960D-44E2-B9A1-4137D3FE13B2}"/>
              </a:ext>
            </a:extLst>
          </p:cNvPr>
          <p:cNvSpPr/>
          <p:nvPr/>
        </p:nvSpPr>
        <p:spPr>
          <a:xfrm>
            <a:off x="3385676" y="2907688"/>
            <a:ext cx="1595263" cy="103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8DA13F-0F82-4CF5-A054-29C4D233FF6E}"/>
              </a:ext>
            </a:extLst>
          </p:cNvPr>
          <p:cNvSpPr/>
          <p:nvPr/>
        </p:nvSpPr>
        <p:spPr>
          <a:xfrm>
            <a:off x="5092331" y="2837771"/>
            <a:ext cx="1085630" cy="436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0783BC-06A1-4282-9F44-EF75ABCF3179}"/>
              </a:ext>
            </a:extLst>
          </p:cNvPr>
          <p:cNvSpPr/>
          <p:nvPr/>
        </p:nvSpPr>
        <p:spPr>
          <a:xfrm flipH="1">
            <a:off x="5512651" y="2869929"/>
            <a:ext cx="55657" cy="24793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8E1E3A-0B21-4340-B1B0-FEA3BD777C01}"/>
              </a:ext>
            </a:extLst>
          </p:cNvPr>
          <p:cNvSpPr/>
          <p:nvPr/>
        </p:nvSpPr>
        <p:spPr>
          <a:xfrm flipH="1">
            <a:off x="5333273" y="2869929"/>
            <a:ext cx="55657" cy="24793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B836B72-7660-4453-A12B-9D1CE987BB6B}"/>
              </a:ext>
            </a:extLst>
          </p:cNvPr>
          <p:cNvSpPr/>
          <p:nvPr/>
        </p:nvSpPr>
        <p:spPr>
          <a:xfrm flipH="1">
            <a:off x="5841522" y="2870282"/>
            <a:ext cx="55657" cy="24793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F1D0259-4D66-46E6-BBB5-E166997855B6}"/>
              </a:ext>
            </a:extLst>
          </p:cNvPr>
          <p:cNvSpPr/>
          <p:nvPr/>
        </p:nvSpPr>
        <p:spPr>
          <a:xfrm flipH="1">
            <a:off x="6030427" y="2869929"/>
            <a:ext cx="55657" cy="24793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42DE093-8F01-47B2-A0A8-5A79BE43172E}"/>
              </a:ext>
            </a:extLst>
          </p:cNvPr>
          <p:cNvSpPr/>
          <p:nvPr/>
        </p:nvSpPr>
        <p:spPr>
          <a:xfrm flipH="1">
            <a:off x="5673727" y="2869929"/>
            <a:ext cx="55657" cy="24793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1" name="Down Arrow 15">
            <a:extLst>
              <a:ext uri="{FF2B5EF4-FFF2-40B4-BE49-F238E27FC236}">
                <a16:creationId xmlns:a16="http://schemas.microsoft.com/office/drawing/2014/main" id="{C1F2EED1-82B1-4C15-82A8-8D0D13A7BE24}"/>
              </a:ext>
            </a:extLst>
          </p:cNvPr>
          <p:cNvSpPr/>
          <p:nvPr/>
        </p:nvSpPr>
        <p:spPr>
          <a:xfrm>
            <a:off x="10515600" y="1950385"/>
            <a:ext cx="235905" cy="538622"/>
          </a:xfrm>
          <a:prstGeom prst="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A27B777-B5FB-4F72-8D68-DDF1056E1195}"/>
              </a:ext>
            </a:extLst>
          </p:cNvPr>
          <p:cNvSpPr/>
          <p:nvPr/>
        </p:nvSpPr>
        <p:spPr>
          <a:xfrm>
            <a:off x="7215755" y="2578539"/>
            <a:ext cx="2798394" cy="11202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Std set up weight :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Upper : +70g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Lower : -70g</a:t>
            </a:r>
          </a:p>
          <a:p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[ </a:t>
            </a:r>
            <a:r>
              <a:rPr lang="en-US" altLang="ja-JP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Tolerance base on CPK 2022] 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774D302-3A04-449A-8A18-A90E5A4E16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8789" r="21618" b="9692"/>
          <a:stretch/>
        </p:blipFill>
        <p:spPr>
          <a:xfrm>
            <a:off x="10014149" y="2569740"/>
            <a:ext cx="2084462" cy="110932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5CACE35-8D68-4649-BE39-36829B034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755" y="3718478"/>
            <a:ext cx="4876446" cy="521389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640C117F-65EC-4252-B7B1-932849F33841}"/>
              </a:ext>
            </a:extLst>
          </p:cNvPr>
          <p:cNvSpPr/>
          <p:nvPr/>
        </p:nvSpPr>
        <p:spPr>
          <a:xfrm>
            <a:off x="8288800" y="3460361"/>
            <a:ext cx="3886200" cy="4550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Weight check of foam </a:t>
            </a:r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Can detect if missing</a:t>
            </a:r>
            <a:endParaRPr lang="en-US" sz="1200" b="1" dirty="0">
              <a:solidFill>
                <a:schemeClr val="tx1"/>
              </a:solidFill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C0F465-9B2C-464B-9447-6D03069FA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073997"/>
              </p:ext>
            </p:extLst>
          </p:nvPr>
        </p:nvGraphicFramePr>
        <p:xfrm>
          <a:off x="217570" y="4601037"/>
          <a:ext cx="4177374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4372">
                  <a:extLst>
                    <a:ext uri="{9D8B030D-6E8A-4147-A177-3AD203B41FA5}">
                      <a16:colId xmlns:a16="http://schemas.microsoft.com/office/drawing/2014/main" val="58283278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96529307"/>
                    </a:ext>
                  </a:extLst>
                </a:gridCol>
                <a:gridCol w="2186202">
                  <a:extLst>
                    <a:ext uri="{9D8B030D-6E8A-4147-A177-3AD203B41FA5}">
                      <a16:colId xmlns:a16="http://schemas.microsoft.com/office/drawing/2014/main" val="4116116646"/>
                    </a:ext>
                  </a:extLst>
                </a:gridCol>
              </a:tblGrid>
              <a:tr h="3228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Weight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Spec to judge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280712"/>
                  </a:ext>
                </a:extLst>
              </a:tr>
              <a:tr h="322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1</a:t>
                      </a:r>
                      <a:r>
                        <a:rPr lang="en-US" sz="1600" baseline="30000" dirty="0">
                          <a:solidFill>
                            <a:srgbClr val="0000FF"/>
                          </a:solidFill>
                        </a:rPr>
                        <a:t>st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VC check by IPQC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359960"/>
                  </a:ext>
                </a:extLst>
              </a:tr>
              <a:tr h="322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r>
                        <a:rPr lang="en-US" sz="1600" baseline="30000" dirty="0"/>
                        <a:t>nd</a:t>
                      </a:r>
                      <a:r>
                        <a:rPr lang="en-US" sz="1600" dirty="0"/>
                        <a:t>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Aver(A,B)±70g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35768"/>
                  </a:ext>
                </a:extLst>
              </a:tr>
              <a:tr h="322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r>
                        <a:rPr lang="en-US" sz="1600" baseline="30000" dirty="0"/>
                        <a:t>rd</a:t>
                      </a:r>
                      <a:r>
                        <a:rPr lang="en-US" sz="1600" dirty="0"/>
                        <a:t>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Aver(A,B,C)±70g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31666"/>
                  </a:ext>
                </a:extLst>
              </a:tr>
              <a:tr h="322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r>
                        <a:rPr lang="en-US" sz="1600" baseline="30000" dirty="0"/>
                        <a:t>th</a:t>
                      </a:r>
                      <a:r>
                        <a:rPr lang="en-US" sz="1600" dirty="0"/>
                        <a:t>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Aver(A,B,C,D)±70g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5050"/>
                  </a:ext>
                </a:extLst>
              </a:tr>
              <a:tr h="322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r>
                        <a:rPr lang="en-US" sz="1600" baseline="30000" dirty="0"/>
                        <a:t>th</a:t>
                      </a:r>
                      <a:r>
                        <a:rPr lang="en-US" sz="1600" dirty="0"/>
                        <a:t> set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Aver(A,B,C,D,E)±70g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307228"/>
                  </a:ext>
                </a:extLst>
              </a:tr>
            </a:tbl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01771587-F100-4025-A90A-501F0C3C4295}"/>
              </a:ext>
            </a:extLst>
          </p:cNvPr>
          <p:cNvSpPr/>
          <p:nvPr/>
        </p:nvSpPr>
        <p:spPr>
          <a:xfrm>
            <a:off x="204944" y="6280520"/>
            <a:ext cx="4190000" cy="43603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AABDA6E-8E27-4C65-943C-CA9BCC08EE49}"/>
              </a:ext>
            </a:extLst>
          </p:cNvPr>
          <p:cNvSpPr/>
          <p:nvPr/>
        </p:nvSpPr>
        <p:spPr>
          <a:xfrm>
            <a:off x="1336876" y="6530488"/>
            <a:ext cx="1960029" cy="28130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Applied for all lot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4D370F-9A5E-40EF-B082-9D0B47568361}"/>
              </a:ext>
            </a:extLst>
          </p:cNvPr>
          <p:cNvGrpSpPr/>
          <p:nvPr/>
        </p:nvGrpSpPr>
        <p:grpSpPr>
          <a:xfrm>
            <a:off x="4516613" y="4216804"/>
            <a:ext cx="7611813" cy="2476112"/>
            <a:chOff x="236787" y="4211898"/>
            <a:chExt cx="7611813" cy="247611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6D5FFBC-E77B-4B05-9999-404578213CF4}"/>
                </a:ext>
              </a:extLst>
            </p:cNvPr>
            <p:cNvSpPr/>
            <p:nvPr/>
          </p:nvSpPr>
          <p:spPr>
            <a:xfrm>
              <a:off x="2370828" y="4211898"/>
              <a:ext cx="3024869" cy="39779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u="sng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Review log file :</a:t>
              </a: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DB1D21FF-1C79-45B6-AAE3-7F75A2B25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1596"/>
            <a:stretch/>
          </p:blipFill>
          <p:spPr>
            <a:xfrm>
              <a:off x="236787" y="4607483"/>
              <a:ext cx="7611813" cy="20805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6759C52-BCAE-44E4-ABDE-7196EDF93DFF}"/>
                </a:ext>
              </a:extLst>
            </p:cNvPr>
            <p:cNvSpPr/>
            <p:nvPr/>
          </p:nvSpPr>
          <p:spPr>
            <a:xfrm>
              <a:off x="245337" y="6315075"/>
              <a:ext cx="7603263" cy="228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B0493AD-1EC7-4CC6-8E3E-E9E0B2D5995F}"/>
                </a:ext>
              </a:extLst>
            </p:cNvPr>
            <p:cNvSpPr/>
            <p:nvPr/>
          </p:nvSpPr>
          <p:spPr>
            <a:xfrm>
              <a:off x="5212066" y="5014948"/>
              <a:ext cx="1564409" cy="22815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Market claim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B5019D1-66F9-4B03-8FF0-5F2C31DAFF24}"/>
                </a:ext>
              </a:extLst>
            </p:cNvPr>
            <p:cNvSpPr/>
            <p:nvPr/>
          </p:nvSpPr>
          <p:spPr>
            <a:xfrm>
              <a:off x="5375270" y="6261371"/>
              <a:ext cx="1779111" cy="28954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PSNV information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9CE2909-6FF8-4D58-B63F-E0EBF7CB6FF2}"/>
                </a:ext>
              </a:extLst>
            </p:cNvPr>
            <p:cNvSpPr/>
            <p:nvPr/>
          </p:nvSpPr>
          <p:spPr>
            <a:xfrm>
              <a:off x="5130874" y="4996648"/>
              <a:ext cx="309085" cy="25303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8C4306-9C7A-45AA-B8B9-CF2C920B83DA}"/>
                </a:ext>
              </a:extLst>
            </p:cNvPr>
            <p:cNvSpPr/>
            <p:nvPr/>
          </p:nvSpPr>
          <p:spPr>
            <a:xfrm>
              <a:off x="5188808" y="6279629"/>
              <a:ext cx="309085" cy="25303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F95605E-8216-406B-A776-CE89EEEBBF1D}"/>
              </a:ext>
            </a:extLst>
          </p:cNvPr>
          <p:cNvSpPr/>
          <p:nvPr/>
        </p:nvSpPr>
        <p:spPr>
          <a:xfrm>
            <a:off x="94192" y="4219186"/>
            <a:ext cx="3793559" cy="3977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setup weight check std :</a:t>
            </a: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AF098D51-CF07-E583-ADA6-54929F06F475}"/>
              </a:ext>
            </a:extLst>
          </p:cNvPr>
          <p:cNvSpPr/>
          <p:nvPr/>
        </p:nvSpPr>
        <p:spPr>
          <a:xfrm>
            <a:off x="149324" y="79551"/>
            <a:ext cx="517525" cy="520424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2780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1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4/10</a:t>
            </a:r>
          </a:p>
        </p:txBody>
      </p:sp>
      <p:sp>
        <p:nvSpPr>
          <p:cNvPr id="15" name="正方形/長方形 31">
            <a:extLst>
              <a:ext uri="{FF2B5EF4-FFF2-40B4-BE49-F238E27FC236}">
                <a16:creationId xmlns:a16="http://schemas.microsoft.com/office/drawing/2014/main" id="{C92C4B6B-679B-484A-85EB-1B86C8472605}"/>
              </a:ext>
            </a:extLst>
          </p:cNvPr>
          <p:cNvSpPr/>
          <p:nvPr/>
        </p:nvSpPr>
        <p:spPr>
          <a:xfrm>
            <a:off x="3287689" y="167473"/>
            <a:ext cx="5832647" cy="3259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0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Why-Why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35C6A84-B70B-4E55-BC8E-B82260BB84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647287"/>
                  </p:ext>
                </p:extLst>
              </p:nvPr>
            </p:nvGraphicFramePr>
            <p:xfrm>
              <a:off x="76200" y="1008777"/>
              <a:ext cx="12039602" cy="2598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42900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35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Item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b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34964"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sz="1050" b="1" kern="120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Packing process don’t input Styrofoam to carton box</a:t>
                          </a:r>
                          <a:endParaRPr kumimoji="1" lang="en-US" sz="1050" b="1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buFont typeface="Wingdings"/>
                            <a:buNone/>
                          </a:pPr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missing Styrofoam</a:t>
                          </a:r>
                          <a:r>
                            <a:rPr lang="en-US" sz="1050" b="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 ?</a:t>
                          </a:r>
                          <a:endParaRPr lang="en-US" sz="1050" b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Wingdings"/>
                            <a:buNone/>
                          </a:pPr>
                          <a:r>
                            <a:rPr lang="en-US" sz="1050" b="0" kern="120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</a:t>
                          </a:r>
                          <a:r>
                            <a:rPr lang="en-US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 operator mistake ?</a:t>
                          </a:r>
                          <a:endParaRPr lang="en-US" sz="1050" b="0" kern="120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Why </a:t>
                          </a:r>
                          <a:r>
                            <a:rPr lang="en-US" sz="1050" dirty="0">
                              <a:solidFill>
                                <a:sysClr val="windowText" lastClr="000000"/>
                              </a:solidFill>
                              <a:latin typeface="Meiryo UI" panose="020B0604030504040204" pitchFamily="34" charset="-128"/>
                              <a:ea typeface="Meiryo UI" panose="020B0604030504040204" pitchFamily="34" charset="-128"/>
                            </a:rPr>
                            <a:t>operator not follow rule</a:t>
                          </a:r>
                          <a:endParaRPr kumimoji="1" lang="en-US" altLang="ja-JP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Why </a:t>
                          </a:r>
                          <a:r>
                            <a:rPr lang="en-US" sz="1050" dirty="0">
                              <a:solidFill>
                                <a:sysClr val="windowText" lastClr="000000"/>
                              </a:solidFill>
                              <a:latin typeface="Meiryo UI" panose="020B0604030504040204" pitchFamily="34" charset="-128"/>
                              <a:ea typeface="Meiryo UI" panose="020B0604030504040204" pitchFamily="34" charset="-128"/>
                            </a:rPr>
                            <a:t>operator not inform to line leader</a:t>
                          </a:r>
                          <a:endParaRPr kumimoji="1" lang="en-US" altLang="ja-JP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/>
                            <a:buNone/>
                            <a:tabLst/>
                            <a:defRPr/>
                          </a:pPr>
                          <a:endParaRPr kumimoji="1" lang="en-US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Why operator don’t count quantity from MCS kitting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indent="0" algn="l">
                            <a:lnSpc>
                              <a:spcPct val="100000"/>
                            </a:lnSpc>
                            <a:buFont typeface="Wingdings"/>
                            <a:buNone/>
                          </a:pPr>
                          <a:r>
                            <a:rPr lang="en-GB" sz="1200" b="1" kern="1200" baseline="0" dirty="0">
                              <a:solidFill>
                                <a:srgbClr val="FF0000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Cause :</a:t>
                          </a:r>
                        </a:p>
                        <a:p>
                          <a:pPr marL="0" indent="0" algn="l">
                            <a:lnSpc>
                              <a:spcPct val="100000"/>
                            </a:lnSpc>
                            <a:buFont typeface="Wingdings"/>
                            <a:buNone/>
                          </a:pPr>
                          <a:r>
                            <a:rPr lang="en-GB" sz="1200" b="1" kern="1200" baseline="0" dirty="0">
                              <a:solidFill>
                                <a:srgbClr val="FF0000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Operator mistake</a:t>
                          </a:r>
                        </a:p>
                        <a:p>
                          <a:pPr marL="0" indent="0" algn="l">
                            <a:lnSpc>
                              <a:spcPct val="100000"/>
                            </a:lnSpc>
                            <a:buFont typeface="Wingdings"/>
                            <a:buNone/>
                          </a:pPr>
                          <a:endParaRPr lang="en-GB" sz="1200" b="0" kern="1200" baseline="0" dirty="0">
                            <a:solidFill>
                              <a:srgbClr val="0000FF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  <a:p>
                          <a:pPr marL="0" indent="0" algn="l">
                            <a:lnSpc>
                              <a:spcPct val="100000"/>
                            </a:lnSpc>
                            <a:buFont typeface="Wingdings"/>
                            <a:buNone/>
                          </a:pPr>
                          <a:r>
                            <a:rPr lang="en-GB" sz="1200" b="1" u="sng" kern="1200" baseline="0" dirty="0">
                              <a:solidFill>
                                <a:srgbClr val="0000FF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Action :</a:t>
                          </a:r>
                        </a:p>
                        <a:p>
                          <a:pPr marL="0" indent="0" algn="l">
                            <a:lnSpc>
                              <a:spcPct val="100000"/>
                            </a:lnSpc>
                            <a:buFont typeface="Wingdings"/>
                            <a:buNone/>
                          </a:pPr>
                          <a:endParaRPr lang="en-GB" sz="1200" b="1" kern="1200" baseline="0" dirty="0">
                            <a:solidFill>
                              <a:srgbClr val="0000FF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  <a:p>
                          <a:pPr marL="0" indent="0" algn="l">
                            <a:lnSpc>
                              <a:spcPct val="100000"/>
                            </a:lnSpc>
                            <a:buFont typeface="Wingdings"/>
                            <a:buNone/>
                          </a:pPr>
                          <a:r>
                            <a:rPr lang="en-GB" sz="1400" b="0" kern="1200" baseline="0" dirty="0">
                              <a:solidFill>
                                <a:srgbClr val="0000FF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❶ </a:t>
                          </a:r>
                          <a:r>
                            <a:rPr lang="en-GB" sz="1200" b="0" kern="1200" baseline="0" dirty="0">
                              <a:solidFill>
                                <a:srgbClr val="0000FF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Review all part weight can’t detect </a:t>
                          </a:r>
                        </a:p>
                        <a:p>
                          <a:pPr marL="0" indent="0" algn="l">
                            <a:lnSpc>
                              <a:spcPct val="100000"/>
                            </a:lnSpc>
                            <a:buFont typeface="Wingdings"/>
                            <a:buNone/>
                          </a:pPr>
                          <a:r>
                            <a:rPr lang="en-GB" sz="1200" b="0" kern="1200" baseline="0" dirty="0">
                              <a:solidFill>
                                <a:srgbClr val="0000FF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Add item count 100% for part have risk missing and revise redundant rule in process</a:t>
                          </a:r>
                        </a:p>
                        <a:p>
                          <a:pPr marL="0" indent="0" algn="l">
                            <a:lnSpc>
                              <a:spcPct val="100000"/>
                            </a:lnSpc>
                            <a:buFont typeface="Wingdings" panose="05000000000000000000" pitchFamily="2" charset="2"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GB" sz="1400" b="0" i="1" kern="1200" baseline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❷</m:t>
                              </m:r>
                            </m:oMath>
                          </a14:m>
                          <a:r>
                            <a:rPr lang="en-GB" sz="1400" b="0" kern="1200" baseline="0" dirty="0">
                              <a:solidFill>
                                <a:srgbClr val="0000CC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GB" sz="1200" b="0" kern="1200" baseline="0" dirty="0">
                              <a:solidFill>
                                <a:srgbClr val="0000CC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Request change design add label have QR code to upper, lower Styrofoam</a:t>
                          </a:r>
                        </a:p>
                        <a:p>
                          <a:pPr marL="171450" indent="-171450" algn="l">
                            <a:lnSpc>
                              <a:spcPct val="100000"/>
                            </a:lnSpc>
                            <a:buFont typeface="Symbol" panose="05050102010706020507" pitchFamily="18" charset="2"/>
                            <a:buChar char="Þ"/>
                          </a:pPr>
                          <a:r>
                            <a:rPr lang="en-GB" sz="1200" b="0" kern="1200" baseline="0" dirty="0">
                              <a:solidFill>
                                <a:srgbClr val="0000CC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Control by scan barcode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34407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  <a:latin typeface="+mn-lt"/>
                            <a:ea typeface="Meiryo UI" pitchFamily="50" charset="-128"/>
                            <a:cs typeface="Meiryo" panose="020B0604030504040204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Due to operator mistake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Due to </a:t>
                          </a:r>
                          <a:r>
                            <a:rPr lang="en-US" sz="1050" dirty="0">
                              <a:solidFill>
                                <a:sysClr val="windowText" lastClr="000000"/>
                              </a:solidFill>
                              <a:latin typeface="Meiryo UI" panose="020B0604030504040204" pitchFamily="34" charset="-128"/>
                              <a:ea typeface="Meiryo UI" panose="020B0604030504040204" pitchFamily="34" charset="-128"/>
                            </a:rPr>
                            <a:t>operator not follow rule</a:t>
                          </a:r>
                          <a:endParaRPr kumimoji="1" lang="en-US" altLang="ja-JP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Due to happen excess materials not inform to line leader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Due to operator not count quantity of part when MCS kitting in process. So, don’t know redundant from input or in quantity control.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Due to don’t request count 100% all parts. And operator thinking this part can’t missing.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indent="0">
                            <a:buFont typeface="Wingdings"/>
                            <a:buNone/>
                          </a:pPr>
                          <a:endParaRPr lang="en-US" sz="1200" b="0" baseline="0" dirty="0">
                            <a:solidFill>
                              <a:schemeClr val="tx1"/>
                            </a:solidFill>
                            <a:latin typeface="Book Antiqua" pitchFamily="18" charset="0"/>
                            <a:ea typeface="Meiryo UI" pitchFamily="50" charset="-128"/>
                            <a:cs typeface="Arial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35C6A84-B70B-4E55-BC8E-B82260BB84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647287"/>
                  </p:ext>
                </p:extLst>
              </p:nvPr>
            </p:nvGraphicFramePr>
            <p:xfrm>
              <a:off x="76200" y="1008777"/>
              <a:ext cx="12039602" cy="2598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42900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Item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50" b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34964"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sz="1050" b="1" kern="120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Packing process don’t input Styrofoam to carton box</a:t>
                          </a:r>
                          <a:endParaRPr kumimoji="1" lang="en-US" sz="1050" b="1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buFont typeface="Wingdings"/>
                            <a:buNone/>
                          </a:pPr>
                          <a:r>
                            <a:rPr lang="en-US" sz="1050" b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 missing Styrofoam</a:t>
                          </a:r>
                          <a:r>
                            <a:rPr lang="en-US" sz="1050" b="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 ?</a:t>
                          </a:r>
                          <a:endParaRPr lang="en-US" sz="1050" b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defTabSz="914400" rtl="0" eaLnBrk="1" latinLnBrk="0" hangingPunct="1">
                            <a:buFont typeface="Wingdings"/>
                            <a:buNone/>
                          </a:pPr>
                          <a:r>
                            <a:rPr lang="en-US" sz="1050" b="0" kern="120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Why</a:t>
                          </a:r>
                          <a:r>
                            <a:rPr lang="en-US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 operator mistake ?</a:t>
                          </a:r>
                          <a:endParaRPr lang="en-US" sz="1050" b="0" kern="120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Why </a:t>
                          </a:r>
                          <a:r>
                            <a:rPr lang="en-US" sz="1050" dirty="0">
                              <a:solidFill>
                                <a:sysClr val="windowText" lastClr="000000"/>
                              </a:solidFill>
                              <a:latin typeface="Meiryo UI" panose="020B0604030504040204" pitchFamily="34" charset="-128"/>
                              <a:ea typeface="Meiryo UI" panose="020B0604030504040204" pitchFamily="34" charset="-128"/>
                            </a:rPr>
                            <a:t>operator not follow rule</a:t>
                          </a:r>
                          <a:endParaRPr kumimoji="1" lang="en-US" altLang="ja-JP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Why </a:t>
                          </a:r>
                          <a:r>
                            <a:rPr lang="en-US" sz="1050" dirty="0">
                              <a:solidFill>
                                <a:sysClr val="windowText" lastClr="000000"/>
                              </a:solidFill>
                              <a:latin typeface="Meiryo UI" panose="020B0604030504040204" pitchFamily="34" charset="-128"/>
                              <a:ea typeface="Meiryo UI" panose="020B0604030504040204" pitchFamily="34" charset="-128"/>
                            </a:rPr>
                            <a:t>operator not inform to line leader</a:t>
                          </a:r>
                          <a:endParaRPr kumimoji="1" lang="en-US" altLang="ja-JP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/>
                            <a:buNone/>
                            <a:tabLst/>
                            <a:defRPr/>
                          </a:pPr>
                          <a:endParaRPr kumimoji="1" lang="en-US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Why operator don’t count quantity from MCS kitting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1155" t="-10881" r="-355" b="-20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11996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  <a:latin typeface="+mn-lt"/>
                            <a:ea typeface="Meiryo UI" pitchFamily="50" charset="-128"/>
                            <a:cs typeface="Meiryo" panose="020B0604030504040204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Due to operator mistake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Due to </a:t>
                          </a:r>
                          <a:r>
                            <a:rPr lang="en-US" sz="1050" dirty="0">
                              <a:solidFill>
                                <a:sysClr val="windowText" lastClr="000000"/>
                              </a:solidFill>
                              <a:latin typeface="Meiryo UI" panose="020B0604030504040204" pitchFamily="34" charset="-128"/>
                              <a:ea typeface="Meiryo UI" panose="020B0604030504040204" pitchFamily="34" charset="-128"/>
                            </a:rPr>
                            <a:t>operator not follow rule</a:t>
                          </a:r>
                          <a:endParaRPr kumimoji="1" lang="en-US" altLang="ja-JP" sz="1050" b="0" kern="1200" baseline="0" dirty="0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  <a:cs typeface="Arial" panose="020B0604020202020204" pitchFamily="34" charset="0"/>
                            <a:sym typeface="Wingdings" panose="05000000000000000000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</a:rPr>
                            <a:t>Due to happen excess materials not inform to line leader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Due to operator not count quantity of part when MCS kitting in process. So, don’t know redundant from input or in quantity control.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050" b="0" kern="1200" baseline="0" dirty="0">
                              <a:solidFill>
                                <a:schemeClr val="tx1"/>
                              </a:solidFill>
                              <a:latin typeface="Meiryo UI" panose="020B0604030504040204" pitchFamily="50" charset="-128"/>
                              <a:ea typeface="Meiryo UI" panose="020B0604030504040204" pitchFamily="50" charset="-128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Due to don’t request count 100% all parts. And operator thinking this part can’t missing.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indent="0">
                            <a:buFont typeface="Wingdings"/>
                            <a:buNone/>
                          </a:pPr>
                          <a:endParaRPr lang="en-US" sz="1200" b="0" baseline="0" dirty="0">
                            <a:solidFill>
                              <a:schemeClr val="tx1"/>
                            </a:solidFill>
                            <a:latin typeface="Book Antiqua" pitchFamily="18" charset="0"/>
                            <a:ea typeface="Meiryo UI" pitchFamily="50" charset="-128"/>
                            <a:cs typeface="Arial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32">
            <a:extLst>
              <a:ext uri="{FF2B5EF4-FFF2-40B4-BE49-F238E27FC236}">
                <a16:creationId xmlns:a16="http://schemas.microsoft.com/office/drawing/2014/main" id="{C27B31A1-B3AF-48D4-8D84-7A7C75D8BB0E}"/>
              </a:ext>
            </a:extLst>
          </p:cNvPr>
          <p:cNvSpPr txBox="1"/>
          <p:nvPr/>
        </p:nvSpPr>
        <p:spPr bwMode="auto">
          <a:xfrm>
            <a:off x="304799" y="696000"/>
            <a:ext cx="5486401" cy="25179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54000" tIns="18000" rIns="54000" bIns="18000" rtlCol="0" anchor="t" anchorCtr="0">
            <a:spAutoFit/>
          </a:bodyPr>
          <a:lstStyle/>
          <a:p>
            <a:pPr>
              <a:defRPr/>
            </a:pPr>
            <a:r>
              <a:rPr kumimoji="1" lang="en-US" altLang="ja-JP" sz="13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Main cause : </a:t>
            </a:r>
            <a:r>
              <a:rPr kumimoji="1" lang="en-US" altLang="ja-JP" sz="1400" b="1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Operator don’t input Styrofoam in to carton box</a:t>
            </a:r>
            <a:r>
              <a:rPr lang="en-US" altLang="ja-JP" sz="1400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. </a:t>
            </a:r>
            <a:r>
              <a:rPr kumimoji="1" lang="en-US" altLang="ja-JP" sz="13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  <p:sp>
        <p:nvSpPr>
          <p:cNvPr id="8" name="テキスト ボックス 34">
            <a:extLst>
              <a:ext uri="{FF2B5EF4-FFF2-40B4-BE49-F238E27FC236}">
                <a16:creationId xmlns:a16="http://schemas.microsoft.com/office/drawing/2014/main" id="{0C7C19EF-30ED-4CAB-819B-3C924B263A92}"/>
              </a:ext>
            </a:extLst>
          </p:cNvPr>
          <p:cNvSpPr txBox="1"/>
          <p:nvPr/>
        </p:nvSpPr>
        <p:spPr bwMode="auto">
          <a:xfrm>
            <a:off x="304799" y="3814712"/>
            <a:ext cx="5486401" cy="25179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54000" tIns="18000" rIns="54000" bIns="18000" rtlCol="0" anchor="t" anchorCtr="0">
            <a:spAutoFit/>
          </a:bodyPr>
          <a:lstStyle>
            <a:defPPr>
              <a:defRPr lang="ja-JP"/>
            </a:defPPr>
            <a:lvl1pPr marR="0" lvl="0" indent="0" fontAlgn="auto">
              <a:spcAft>
                <a:spcPts val="0"/>
              </a:spcAft>
              <a:buClrTx/>
              <a:buSzTx/>
              <a:buFontTx/>
              <a:buNone/>
              <a:tabLst/>
              <a:defRPr sz="13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dirty="0"/>
              <a:t>Pass cause : 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Weight check can’t detect missing Styrofoam .</a:t>
            </a:r>
            <a:endParaRPr lang="en-US" altLang="ja-JP" dirty="0"/>
          </a:p>
        </p:txBody>
      </p:sp>
      <p:graphicFrame>
        <p:nvGraphicFramePr>
          <p:cNvPr id="9" name="Table 37">
            <a:extLst>
              <a:ext uri="{FF2B5EF4-FFF2-40B4-BE49-F238E27FC236}">
                <a16:creationId xmlns:a16="http://schemas.microsoft.com/office/drawing/2014/main" id="{3EC690AA-A972-49E4-9AF2-904050528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196758"/>
              </p:ext>
            </p:extLst>
          </p:nvPr>
        </p:nvGraphicFramePr>
        <p:xfrm>
          <a:off x="76198" y="4127490"/>
          <a:ext cx="12039599" cy="268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051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4275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Why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Why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Why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Why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Why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Cause and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06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Weight check can’t detect missing Styrofoam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/>
                        <a:buNone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Why</a:t>
                      </a:r>
                      <a:r>
                        <a:rPr lang="en-US" sz="1050" b="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can’t </a:t>
                      </a:r>
                      <a:r>
                        <a:rPr lang="en-US" sz="1050" b="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weight </a:t>
                      </a: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check detect when missing Styrofoam?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ja-JP" sz="105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Why is </a:t>
                      </a:r>
                      <a:r>
                        <a:rPr lang="en-US" altLang="ja-JP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one of first five product of lot can’t detect ?</a:t>
                      </a:r>
                      <a:endParaRPr lang="en-US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ja-JP" sz="105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Why compare vs 1</a:t>
                      </a:r>
                      <a:r>
                        <a:rPr lang="en-US" altLang="ja-JP" sz="1050" b="0" baseline="300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st</a:t>
                      </a:r>
                      <a:r>
                        <a:rPr lang="en-US" altLang="ja-JP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 product ?</a:t>
                      </a:r>
                      <a:endParaRPr kumimoji="1" lang="en-US" altLang="ja-JP" sz="1050" b="0" kern="12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1" lang="en-US" altLang="ja-JP" sz="1050" b="0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Why check only 1</a:t>
                      </a:r>
                      <a:r>
                        <a:rPr kumimoji="1" lang="en-US" altLang="ja-JP" sz="1050" b="0" kern="1200" baseline="300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st</a:t>
                      </a:r>
                      <a:r>
                        <a:rPr kumimoji="1" lang="en-US" altLang="ja-JP" sz="1050" b="0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 product for packing process?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b="0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Why packing process regulation only check 1pcs/lot?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Wingdings"/>
                        <a:buNone/>
                      </a:pPr>
                      <a:r>
                        <a:rPr lang="en-GB" sz="1100" b="1" kern="1200" baseline="0" dirty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Cause :</a:t>
                      </a:r>
                    </a:p>
                    <a:p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Setup standard for weigh check regulation not yet strong to prevent mistake</a:t>
                      </a:r>
                    </a:p>
                    <a:p>
                      <a:pPr marL="0" indent="0" algn="l">
                        <a:lnSpc>
                          <a:spcPct val="100000"/>
                        </a:lnSpc>
                        <a:buFont typeface="Wingdings"/>
                        <a:buNone/>
                      </a:pPr>
                      <a:endParaRPr lang="en-GB" sz="1100" b="0" u="sng" kern="12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buFont typeface="Wingdings"/>
                        <a:buNone/>
                      </a:pPr>
                      <a:r>
                        <a:rPr lang="en-GB" sz="1200" b="1" u="sng" kern="1200" baseline="0" dirty="0">
                          <a:solidFill>
                            <a:srgbClr val="0000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Action :</a:t>
                      </a:r>
                    </a:p>
                    <a:p>
                      <a:pPr marL="0" indent="0" algn="l">
                        <a:lnSpc>
                          <a:spcPct val="100000"/>
                        </a:lnSpc>
                        <a:buFont typeface="Wingdings"/>
                        <a:buNone/>
                      </a:pPr>
                      <a:endParaRPr lang="en-GB" sz="1200" b="0" u="sng" kern="1200" baseline="0" dirty="0">
                        <a:solidFill>
                          <a:srgbClr val="0000CC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en-GB" sz="1400" b="0" kern="1200" baseline="0" dirty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❸</a:t>
                      </a:r>
                      <a:r>
                        <a:rPr lang="en-GB" sz="1100" b="0" kern="1200" baseline="0" dirty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 With  </a:t>
                      </a:r>
                      <a:r>
                        <a:rPr kumimoji="0" lang="en-US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Times New Roman" panose="02020603050405020304" pitchFamily="18" charset="0"/>
                        </a:rPr>
                        <a:t>5pcs from beginning to setup weight standard for all lot apply double check for ensure have enough Styrofoam and other accessories.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en-GB" sz="1400" b="0" kern="1200" baseline="0" dirty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❹ </a:t>
                      </a:r>
                      <a:r>
                        <a:rPr lang="en-GB" sz="1100" b="0" kern="1200" baseline="0" dirty="0">
                          <a:solidFill>
                            <a:srgbClr val="0000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Review redundant material of FA &amp; MCS</a:t>
                      </a:r>
                      <a:endParaRPr kumimoji="0" lang="en-US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Times New Roman" panose="02020603050405020304" pitchFamily="18" charset="0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GB" sz="1400" b="0" kern="1200" baseline="0" dirty="0">
                          <a:solidFill>
                            <a:srgbClr val="0000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❺ </a:t>
                      </a:r>
                      <a:r>
                        <a:rPr lang="en-US" sz="1100" b="0" kern="1200" baseline="0" dirty="0">
                          <a:solidFill>
                            <a:srgbClr val="0000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Strictly control packing part by weight check [ exclusion weight of product ]</a:t>
                      </a:r>
                      <a:endParaRPr lang="en-GB" sz="1100" b="0" kern="1200" baseline="0" dirty="0">
                        <a:solidFill>
                          <a:srgbClr val="0000CC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246">
                <a:tc v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  <a:latin typeface="+mn-lt"/>
                        <a:ea typeface="Meiryo UI" pitchFamily="50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Due to NG set</a:t>
                      </a:r>
                      <a:endParaRPr lang="en-US" sz="1050" dirty="0">
                        <a:latin typeface="Meiryo UI" panose="020B0604030504040204" pitchFamily="34" charset="-128"/>
                        <a:ea typeface="Meiryo UI" panose="020B0604030504040204" pitchFamily="34" charset="-128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is one of first five product of lot to take data to setup standard  can’t detect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05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Due to NG set is second set of lot, have weight minus 70g vs first product. Tolerance setup of weight: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Arial" panose="020B0604020202020204" pitchFamily="34" charset="0"/>
                        </a:rPr>
                        <a:t>Upper: +70g/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Arial" panose="020B0604020202020204" pitchFamily="34" charset="0"/>
                        </a:rPr>
                        <a:t>Lower: -70g 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Due 1</a:t>
                      </a:r>
                      <a:r>
                        <a:rPr lang="en-US" altLang="ja-JP" sz="1050" b="0" baseline="300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st</a:t>
                      </a:r>
                      <a:r>
                        <a:rPr lang="en-US" altLang="ja-JP" sz="1050" b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 product already double check by manual to ensure enough foam or all </a:t>
                      </a:r>
                      <a:r>
                        <a:rPr kumimoji="0" lang="en-US" altLang="en-US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Times New Roman" panose="02020603050405020304" pitchFamily="18" charset="0"/>
                        </a:rPr>
                        <a:t>accessories by IPQC member</a:t>
                      </a:r>
                      <a:endParaRPr lang="en-US" sz="1050" dirty="0">
                        <a:latin typeface="Meiryo UI" panose="020B0604030504040204" pitchFamily="34" charset="-128"/>
                        <a:ea typeface="Meiryo UI" panose="020B0604030504040204" pitchFamily="34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050" b="0" kern="12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b="0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Due to regulation apply for all process to only check 1</a:t>
                      </a:r>
                      <a:r>
                        <a:rPr kumimoji="1" lang="en-US" altLang="ja-JP" sz="1050" b="0" kern="1200" baseline="300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st</a:t>
                      </a:r>
                      <a:r>
                        <a:rPr kumimoji="1" lang="en-US" altLang="ja-JP" sz="1050" b="0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 product/lot. So, apply for packing process.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b="0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Due to regulation have risky need improvement.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</a:pPr>
                      <a:endParaRPr lang="en-US" sz="1200" b="0" baseline="0" dirty="0">
                        <a:solidFill>
                          <a:schemeClr val="tx1"/>
                        </a:solidFill>
                        <a:latin typeface="Book Antiqua" pitchFamily="18" charset="0"/>
                        <a:ea typeface="Meiryo UI" pitchFamily="50" charset="-128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iamond 1">
            <a:extLst>
              <a:ext uri="{FF2B5EF4-FFF2-40B4-BE49-F238E27FC236}">
                <a16:creationId xmlns:a16="http://schemas.microsoft.com/office/drawing/2014/main" id="{6208B457-7F31-600E-3B90-A0F720E1C61B}"/>
              </a:ext>
            </a:extLst>
          </p:cNvPr>
          <p:cNvSpPr/>
          <p:nvPr/>
        </p:nvSpPr>
        <p:spPr>
          <a:xfrm>
            <a:off x="149324" y="79551"/>
            <a:ext cx="517525" cy="520424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640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7489616-4BFA-405E-A08E-051FEDC66DF9}"/>
              </a:ext>
            </a:extLst>
          </p:cNvPr>
          <p:cNvCxnSpPr/>
          <p:nvPr/>
        </p:nvCxnSpPr>
        <p:spPr>
          <a:xfrm>
            <a:off x="3611214" y="4895850"/>
            <a:ext cx="23550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1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FFFFFF"/>
                </a:solidFill>
                <a:latin typeface="Arial" panose="020B0604020202020204" pitchFamily="34" charset="0"/>
              </a:rPr>
              <a:t>5</a:t>
            </a: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/10</a:t>
            </a:r>
          </a:p>
        </p:txBody>
      </p:sp>
      <p:sp>
        <p:nvSpPr>
          <p:cNvPr id="19" name="正方形/長方形 31">
            <a:extLst>
              <a:ext uri="{FF2B5EF4-FFF2-40B4-BE49-F238E27FC236}">
                <a16:creationId xmlns:a16="http://schemas.microsoft.com/office/drawing/2014/main" id="{972070BB-7C00-4278-8B46-81ADC98B22D1}"/>
              </a:ext>
            </a:extLst>
          </p:cNvPr>
          <p:cNvSpPr/>
          <p:nvPr/>
        </p:nvSpPr>
        <p:spPr>
          <a:xfrm>
            <a:off x="3287689" y="28974"/>
            <a:ext cx="5832647" cy="6029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Improved Action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改善対策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Action for Main Cause / 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流出要因対策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5CB52-9C74-4229-B19B-7FE26D8A7143}"/>
              </a:ext>
            </a:extLst>
          </p:cNvPr>
          <p:cNvSpPr/>
          <p:nvPr/>
        </p:nvSpPr>
        <p:spPr>
          <a:xfrm>
            <a:off x="895757" y="146326"/>
            <a:ext cx="1425489" cy="390387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Action No.1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E5867-45B2-4C5E-A980-21A3F901511C}"/>
              </a:ext>
            </a:extLst>
          </p:cNvPr>
          <p:cNvSpPr/>
          <p:nvPr/>
        </p:nvSpPr>
        <p:spPr>
          <a:xfrm>
            <a:off x="122767" y="728324"/>
            <a:ext cx="3717047" cy="3977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Flow chart :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DAE83E-DBC4-409D-B869-1E9B87B72EB0}"/>
              </a:ext>
            </a:extLst>
          </p:cNvPr>
          <p:cNvCxnSpPr>
            <a:cxnSpLocks/>
          </p:cNvCxnSpPr>
          <p:nvPr/>
        </p:nvCxnSpPr>
        <p:spPr>
          <a:xfrm>
            <a:off x="775693" y="1684517"/>
            <a:ext cx="0" cy="498795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6E49FED-A267-4EAC-8714-B9CEA129A2A0}"/>
              </a:ext>
            </a:extLst>
          </p:cNvPr>
          <p:cNvSpPr/>
          <p:nvPr/>
        </p:nvSpPr>
        <p:spPr>
          <a:xfrm>
            <a:off x="173026" y="1339407"/>
            <a:ext cx="1342601" cy="4992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Prepare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24EEE9-5805-446F-8501-336E8BCC9E47}"/>
              </a:ext>
            </a:extLst>
          </p:cNvPr>
          <p:cNvSpPr/>
          <p:nvPr/>
        </p:nvSpPr>
        <p:spPr>
          <a:xfrm>
            <a:off x="178364" y="3110083"/>
            <a:ext cx="1370023" cy="4992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Function check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D6FF70-D9B3-48E9-AE1D-A5D759FA5906}"/>
              </a:ext>
            </a:extLst>
          </p:cNvPr>
          <p:cNvSpPr/>
          <p:nvPr/>
        </p:nvSpPr>
        <p:spPr>
          <a:xfrm>
            <a:off x="173027" y="2226728"/>
            <a:ext cx="1342596" cy="4992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Assembly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EF9C92BC-EB47-466D-B01C-5FE5EDFE3AC3}"/>
              </a:ext>
            </a:extLst>
          </p:cNvPr>
          <p:cNvSpPr/>
          <p:nvPr/>
        </p:nvSpPr>
        <p:spPr>
          <a:xfrm rot="10800000" flipV="1">
            <a:off x="1514343" y="1528410"/>
            <a:ext cx="512545" cy="1895920"/>
          </a:xfrm>
          <a:prstGeom prst="leftBrace">
            <a:avLst>
              <a:gd name="adj1" fmla="val 9824"/>
              <a:gd name="adj2" fmla="val 51535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09D78E-6949-4558-9263-9747A6943149}"/>
              </a:ext>
            </a:extLst>
          </p:cNvPr>
          <p:cNvSpPr/>
          <p:nvPr/>
        </p:nvSpPr>
        <p:spPr>
          <a:xfrm>
            <a:off x="1884117" y="1576149"/>
            <a:ext cx="1766407" cy="203321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 part can detect at function check if missing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69595D-5A29-46EB-874E-44887B8CB54D}"/>
              </a:ext>
            </a:extLst>
          </p:cNvPr>
          <p:cNvSpPr/>
          <p:nvPr/>
        </p:nvSpPr>
        <p:spPr>
          <a:xfrm>
            <a:off x="168062" y="3953940"/>
            <a:ext cx="1370023" cy="4992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check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239EC0-5F54-4B36-913B-694CBE7B21A1}"/>
              </a:ext>
            </a:extLst>
          </p:cNvPr>
          <p:cNvSpPr/>
          <p:nvPr/>
        </p:nvSpPr>
        <p:spPr>
          <a:xfrm>
            <a:off x="168062" y="4842740"/>
            <a:ext cx="1370023" cy="4992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Packing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015D0A-57DD-44EF-ADE4-1F5BBCEAE16E}"/>
              </a:ext>
            </a:extLst>
          </p:cNvPr>
          <p:cNvSpPr/>
          <p:nvPr/>
        </p:nvSpPr>
        <p:spPr>
          <a:xfrm>
            <a:off x="168062" y="5731540"/>
            <a:ext cx="1370023" cy="4992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5970F63-0CCF-4754-8243-9A193F707AB3}"/>
              </a:ext>
            </a:extLst>
          </p:cNvPr>
          <p:cNvSpPr/>
          <p:nvPr/>
        </p:nvSpPr>
        <p:spPr>
          <a:xfrm rot="10800000" flipV="1">
            <a:off x="1511559" y="4205840"/>
            <a:ext cx="512545" cy="1895920"/>
          </a:xfrm>
          <a:prstGeom prst="leftBrace">
            <a:avLst>
              <a:gd name="adj1" fmla="val 9824"/>
              <a:gd name="adj2" fmla="val 515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6" name="正方形/長方形 31">
            <a:extLst>
              <a:ext uri="{FF2B5EF4-FFF2-40B4-BE49-F238E27FC236}">
                <a16:creationId xmlns:a16="http://schemas.microsoft.com/office/drawing/2014/main" id="{0C0C60F1-46E0-4DB4-806E-3BD668A69F32}"/>
              </a:ext>
            </a:extLst>
          </p:cNvPr>
          <p:cNvSpPr/>
          <p:nvPr/>
        </p:nvSpPr>
        <p:spPr>
          <a:xfrm>
            <a:off x="4045505" y="713378"/>
            <a:ext cx="7696199" cy="29517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Total have </a:t>
            </a:r>
            <a:r>
              <a:rPr lang="en-US" altLang="ja-JP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6</a:t>
            </a:r>
            <a:r>
              <a:rPr lang="en-US" altLang="ja-JP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/8 parts can missing </a:t>
            </a:r>
            <a:r>
              <a:rPr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&amp; current q’ty control by manual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58403D-F0B6-4BA0-AE8E-927627BB64DB}"/>
              </a:ext>
            </a:extLst>
          </p:cNvPr>
          <p:cNvSpPr/>
          <p:nvPr/>
        </p:nvSpPr>
        <p:spPr>
          <a:xfrm>
            <a:off x="122767" y="1126117"/>
            <a:ext cx="3687233" cy="56427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97E4FB-62B3-4317-B50E-190E50D5D981}"/>
              </a:ext>
            </a:extLst>
          </p:cNvPr>
          <p:cNvSpPr/>
          <p:nvPr/>
        </p:nvSpPr>
        <p:spPr>
          <a:xfrm>
            <a:off x="1913330" y="4218289"/>
            <a:ext cx="1766407" cy="15258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Review all accessories can’t detect by checker</a:t>
            </a:r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374BED18-DEBB-416E-A132-036D42016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106" y="4370798"/>
            <a:ext cx="3687233" cy="2334664"/>
          </a:xfrm>
          <a:prstGeom prst="roundRect">
            <a:avLst>
              <a:gd name="adj" fmla="val 2282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B3B2E4FF-8B06-47AB-AACC-58DB3310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250" y="4370798"/>
            <a:ext cx="3687233" cy="2334664"/>
          </a:xfrm>
          <a:prstGeom prst="roundRect">
            <a:avLst>
              <a:gd name="adj" fmla="val 2282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55" name="Text Box 4">
            <a:extLst>
              <a:ext uri="{FF2B5EF4-FFF2-40B4-BE49-F238E27FC236}">
                <a16:creationId xmlns:a16="http://schemas.microsoft.com/office/drawing/2014/main" id="{4AC6861A-F4AD-462F-839A-A9FC36587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951" y="4203581"/>
            <a:ext cx="1308769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◆Before</a:t>
            </a:r>
          </a:p>
        </p:txBody>
      </p:sp>
      <p:sp>
        <p:nvSpPr>
          <p:cNvPr id="56" name="Text Box 5">
            <a:extLst>
              <a:ext uri="{FF2B5EF4-FFF2-40B4-BE49-F238E27FC236}">
                <a16:creationId xmlns:a16="http://schemas.microsoft.com/office/drawing/2014/main" id="{92D9F75B-162A-4845-9DA6-6E05F3E8C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2455" y="4210576"/>
            <a:ext cx="1289690" cy="40011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D50F984-F8D2-4A85-9211-921568C4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550" y="4655077"/>
            <a:ext cx="1988656" cy="195031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2736E0B-2E70-4A32-B5A7-D8BA6A89C334}"/>
              </a:ext>
            </a:extLst>
          </p:cNvPr>
          <p:cNvSpPr/>
          <p:nvPr/>
        </p:nvSpPr>
        <p:spPr>
          <a:xfrm>
            <a:off x="6516211" y="4709101"/>
            <a:ext cx="160912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Not yet have regulation for operator counter 100% accessories.</a:t>
            </a:r>
          </a:p>
          <a:p>
            <a:pPr algn="ctr"/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And when have excess material, L.LD no check again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B2B1A2-EBEB-4077-BF99-B115C46E1B74}"/>
              </a:ext>
            </a:extLst>
          </p:cNvPr>
          <p:cNvSpPr/>
          <p:nvPr/>
        </p:nvSpPr>
        <p:spPr>
          <a:xfrm>
            <a:off x="9972202" y="4603691"/>
            <a:ext cx="206692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ja-JP" sz="11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Add item request operator counter 100% accessories from MCS kitting.</a:t>
            </a:r>
          </a:p>
          <a:p>
            <a:pPr algn="ctr"/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ja-JP" sz="11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Revise regulation solve when excess material, L.LD re-check WIP and block FG waiting confirm.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B298E32-FA01-4E2F-A2D5-748C22016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750" y="4629370"/>
            <a:ext cx="2474748" cy="20941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946AF6-7B36-42AC-B493-6F840C934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099" y="1090006"/>
            <a:ext cx="7559383" cy="3175382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65D3124A-9A10-40CE-8A36-F3E7E88C08D8}"/>
              </a:ext>
            </a:extLst>
          </p:cNvPr>
          <p:cNvSpPr/>
          <p:nvPr/>
        </p:nvSpPr>
        <p:spPr>
          <a:xfrm rot="16200000" flipH="1">
            <a:off x="8034306" y="4006696"/>
            <a:ext cx="277282" cy="54555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7A9F814-238C-495A-9F63-3EEA4F135D6B}"/>
              </a:ext>
            </a:extLst>
          </p:cNvPr>
          <p:cNvCxnSpPr>
            <a:cxnSpLocks/>
          </p:cNvCxnSpPr>
          <p:nvPr/>
        </p:nvCxnSpPr>
        <p:spPr>
          <a:xfrm flipV="1">
            <a:off x="3816905" y="2316437"/>
            <a:ext cx="0" cy="252829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78D869E-B611-4848-912D-B7242DB057F3}"/>
              </a:ext>
            </a:extLst>
          </p:cNvPr>
          <p:cNvCxnSpPr>
            <a:cxnSpLocks/>
          </p:cNvCxnSpPr>
          <p:nvPr/>
        </p:nvCxnSpPr>
        <p:spPr>
          <a:xfrm>
            <a:off x="3810000" y="2316437"/>
            <a:ext cx="58048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E40ACAD-9BA8-4ED3-AA10-5EB561EDEFAC}"/>
              </a:ext>
            </a:extLst>
          </p:cNvPr>
          <p:cNvSpPr/>
          <p:nvPr/>
        </p:nvSpPr>
        <p:spPr>
          <a:xfrm>
            <a:off x="10360296" y="6407102"/>
            <a:ext cx="1662707" cy="30143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: 15.Nov</a:t>
            </a: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88E3F2CA-C7BB-E865-07FD-7380A901312E}"/>
              </a:ext>
            </a:extLst>
          </p:cNvPr>
          <p:cNvSpPr/>
          <p:nvPr/>
        </p:nvSpPr>
        <p:spPr>
          <a:xfrm>
            <a:off x="149324" y="79551"/>
            <a:ext cx="517525" cy="520424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CE83F-8FA6-4A0C-BD70-E8907C3CDAD1}"/>
              </a:ext>
            </a:extLst>
          </p:cNvPr>
          <p:cNvSpPr/>
          <p:nvPr/>
        </p:nvSpPr>
        <p:spPr>
          <a:xfrm>
            <a:off x="1587768" y="6101760"/>
            <a:ext cx="2146023" cy="601864"/>
          </a:xfrm>
          <a:prstGeom prst="rect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have remain part</a:t>
            </a:r>
          </a:p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 Block to recheck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422072E-C5F2-4877-A1B5-F7DE4ACF1E15}"/>
              </a:ext>
            </a:extLst>
          </p:cNvPr>
          <p:cNvSpPr/>
          <p:nvPr/>
        </p:nvSpPr>
        <p:spPr>
          <a:xfrm>
            <a:off x="2605335" y="5810249"/>
            <a:ext cx="395040" cy="234359"/>
          </a:xfrm>
          <a:prstGeom prst="down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1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FFFFFF"/>
                </a:solidFill>
                <a:latin typeface="Arial" panose="020B0604020202020204" pitchFamily="34" charset="0"/>
              </a:rPr>
              <a:t>6</a:t>
            </a: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/10</a:t>
            </a:r>
          </a:p>
        </p:txBody>
      </p:sp>
      <p:sp>
        <p:nvSpPr>
          <p:cNvPr id="15" name="正方形/長方形 31">
            <a:extLst>
              <a:ext uri="{FF2B5EF4-FFF2-40B4-BE49-F238E27FC236}">
                <a16:creationId xmlns:a16="http://schemas.microsoft.com/office/drawing/2014/main" id="{C92C4B6B-679B-484A-85EB-1B86C8472605}"/>
              </a:ext>
            </a:extLst>
          </p:cNvPr>
          <p:cNvSpPr/>
          <p:nvPr/>
        </p:nvSpPr>
        <p:spPr>
          <a:xfrm>
            <a:off x="3287689" y="28974"/>
            <a:ext cx="5832647" cy="6029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Improved Action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改善対策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Action for Main Cause / 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流出要因対策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36D4902-353E-4A37-ACE3-481A75D8F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25" y="5409976"/>
            <a:ext cx="5498473" cy="1295624"/>
          </a:xfrm>
          <a:prstGeom prst="roundRect">
            <a:avLst>
              <a:gd name="adj" fmla="val 801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1600" b="1" u="sng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Current control method : </a:t>
            </a:r>
          </a:p>
          <a:p>
            <a:endParaRPr lang="en-US" sz="1600" u="sng" dirty="0">
              <a:solidFill>
                <a:sysClr val="windowText" lastClr="000000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Do not have QR code and control by manual</a:t>
            </a:r>
          </a:p>
          <a:p>
            <a:pPr>
              <a:spcBef>
                <a:spcPct val="0"/>
              </a:spcBef>
              <a:defRPr/>
            </a:pPr>
            <a:r>
              <a:rPr kumimoji="1" lang="en-US" altLang="ja-JP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kumimoji="1" lang="en-US" altLang="ja-JP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by manual and happen missing foam.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77C37E-616F-4B91-8408-56A1C98B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5399553"/>
            <a:ext cx="5890913" cy="1307189"/>
          </a:xfrm>
          <a:prstGeom prst="roundRect">
            <a:avLst>
              <a:gd name="adj" fmla="val 686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anchor="t"/>
          <a:lstStyle>
            <a:lvl1pPr marL="285750" indent="-28575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1600" b="1" u="sng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Improvement control method : </a:t>
            </a:r>
            <a:endParaRPr kumimoji="1" lang="en-US" altLang="en-US" sz="1600" dirty="0">
              <a:solidFill>
                <a:srgbClr val="0000FF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Discuss vs KABD to change design:  Add QR code to control. (QR code inhouse)</a:t>
            </a:r>
          </a:p>
          <a:p>
            <a:pPr marL="0" indent="0" eaLnBrk="0" hangingPunct="0">
              <a:spcBef>
                <a:spcPct val="20000"/>
              </a:spcBef>
              <a:buNone/>
            </a:pPr>
            <a:r>
              <a:rPr kumimoji="1" lang="en-US" altLang="en-US" sz="16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kumimoji="1" lang="en-US" altLang="en-US" sz="16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Control Foam &amp; some part by scan QR code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230104B7-0B41-4790-8903-9678C555F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26" y="1373063"/>
            <a:ext cx="5498474" cy="3986119"/>
          </a:xfrm>
          <a:prstGeom prst="roundRect">
            <a:avLst>
              <a:gd name="adj" fmla="val 2282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99D775A3-4991-46B4-978B-B1487CF57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511" y="1371600"/>
            <a:ext cx="5931921" cy="3986119"/>
          </a:xfrm>
          <a:prstGeom prst="roundRect">
            <a:avLst>
              <a:gd name="adj" fmla="val 2666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9CF2DD-3212-4618-9EEB-5451B357F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" b="21850"/>
          <a:stretch/>
        </p:blipFill>
        <p:spPr>
          <a:xfrm rot="16200000">
            <a:off x="1194100" y="1115685"/>
            <a:ext cx="3639969" cy="46467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C7779EE-8B08-4A8A-819A-11F785A5E5C2}"/>
              </a:ext>
            </a:extLst>
          </p:cNvPr>
          <p:cNvGrpSpPr/>
          <p:nvPr/>
        </p:nvGrpSpPr>
        <p:grpSpPr>
          <a:xfrm>
            <a:off x="6204012" y="1625688"/>
            <a:ext cx="2971799" cy="2150832"/>
            <a:chOff x="6120875" y="3075151"/>
            <a:chExt cx="2595937" cy="18849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77F7AD-0AF5-4960-8700-F5C6C2F36C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9" b="21850"/>
            <a:stretch/>
          </p:blipFill>
          <p:spPr>
            <a:xfrm rot="16200000">
              <a:off x="6476371" y="2719655"/>
              <a:ext cx="1884945" cy="25959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70D93DB-8DA9-4036-A1C1-85602FC96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95" t="44944" r="23847" b="46362"/>
            <a:stretch/>
          </p:blipFill>
          <p:spPr>
            <a:xfrm>
              <a:off x="8151117" y="4392850"/>
              <a:ext cx="298616" cy="293861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9FB59-5D36-4869-A86E-BC14B5485111}"/>
              </a:ext>
            </a:extLst>
          </p:cNvPr>
          <p:cNvSpPr/>
          <p:nvPr/>
        </p:nvSpPr>
        <p:spPr>
          <a:xfrm>
            <a:off x="9434509" y="2069830"/>
            <a:ext cx="1578000" cy="3631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QR code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884485-A638-421D-BE62-1EFAE16A2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5" t="44944" r="23847" b="46362"/>
          <a:stretch/>
        </p:blipFill>
        <p:spPr>
          <a:xfrm>
            <a:off x="9638726" y="2537416"/>
            <a:ext cx="868260" cy="892283"/>
          </a:xfrm>
          <a:prstGeom prst="rect">
            <a:avLst/>
          </a:prstGeom>
          <a:ln>
            <a:solidFill>
              <a:srgbClr val="0000FF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2AD84-E218-4A9D-A6D9-F8482A005DE0}"/>
              </a:ext>
            </a:extLst>
          </p:cNvPr>
          <p:cNvCxnSpPr>
            <a:cxnSpLocks/>
          </p:cNvCxnSpPr>
          <p:nvPr/>
        </p:nvCxnSpPr>
        <p:spPr>
          <a:xfrm flipV="1">
            <a:off x="8870062" y="2548546"/>
            <a:ext cx="754495" cy="57490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11C1E0-4EB2-44D9-847C-6200E6FBE3B1}"/>
              </a:ext>
            </a:extLst>
          </p:cNvPr>
          <p:cNvCxnSpPr>
            <a:cxnSpLocks/>
          </p:cNvCxnSpPr>
          <p:nvPr/>
        </p:nvCxnSpPr>
        <p:spPr>
          <a:xfrm flipV="1">
            <a:off x="8878034" y="3418064"/>
            <a:ext cx="788541" cy="3936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5">
            <a:extLst>
              <a:ext uri="{FF2B5EF4-FFF2-40B4-BE49-F238E27FC236}">
                <a16:creationId xmlns:a16="http://schemas.microsoft.com/office/drawing/2014/main" id="{9CB43493-70D7-46EC-A41C-0843E811E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1095375"/>
            <a:ext cx="1695205" cy="40011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5D77527B-283E-4727-BA9F-30FD6AD0B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27796"/>
            <a:ext cx="1695205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◆Before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B2A4F-F638-410A-8A54-8F80F8233730}"/>
              </a:ext>
            </a:extLst>
          </p:cNvPr>
          <p:cNvSpPr/>
          <p:nvPr/>
        </p:nvSpPr>
        <p:spPr>
          <a:xfrm>
            <a:off x="3965160" y="4148300"/>
            <a:ext cx="943781" cy="749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AFDA66-EFFB-4713-A70D-18407D391DEA}"/>
              </a:ext>
            </a:extLst>
          </p:cNvPr>
          <p:cNvSpPr/>
          <p:nvPr/>
        </p:nvSpPr>
        <p:spPr>
          <a:xfrm>
            <a:off x="259440" y="655937"/>
            <a:ext cx="10027560" cy="4757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Discus vs KABD to add QR code on 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tyrofoam and control by scan QR code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118087-592C-4C5A-9121-C98EAFFF5056}"/>
              </a:ext>
            </a:extLst>
          </p:cNvPr>
          <p:cNvSpPr/>
          <p:nvPr/>
        </p:nvSpPr>
        <p:spPr>
          <a:xfrm>
            <a:off x="9615032" y="6486663"/>
            <a:ext cx="2409980" cy="247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 : Under discuss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E13480C9-0E67-4C9D-ADE0-5297D01F9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60845"/>
              </p:ext>
            </p:extLst>
          </p:nvPr>
        </p:nvGraphicFramePr>
        <p:xfrm>
          <a:off x="6177858" y="4064029"/>
          <a:ext cx="5711891" cy="1223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946638" imgH="1168225" progId="Excel.Sheet.8">
                  <p:embed/>
                </p:oleObj>
              </mc:Choice>
              <mc:Fallback>
                <p:oleObj name="Worksheet" r:id="rId5" imgW="4946638" imgH="116822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7858" y="4064029"/>
                        <a:ext cx="5711891" cy="1223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177BE2C7-30E8-47A7-BFCB-00C61D9673FA}"/>
              </a:ext>
            </a:extLst>
          </p:cNvPr>
          <p:cNvSpPr/>
          <p:nvPr/>
        </p:nvSpPr>
        <p:spPr>
          <a:xfrm>
            <a:off x="7002069" y="3733841"/>
            <a:ext cx="3845466" cy="372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 apply for 5 parts below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1FB24B-5B1A-103C-D67B-F6334A2172FE}"/>
              </a:ext>
            </a:extLst>
          </p:cNvPr>
          <p:cNvSpPr/>
          <p:nvPr/>
        </p:nvSpPr>
        <p:spPr>
          <a:xfrm>
            <a:off x="895757" y="146326"/>
            <a:ext cx="2533243" cy="390387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Action No.2 : Suggestion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8F2C7D42-7A33-A07D-D53F-33AA486D63A2}"/>
              </a:ext>
            </a:extLst>
          </p:cNvPr>
          <p:cNvSpPr/>
          <p:nvPr/>
        </p:nvSpPr>
        <p:spPr>
          <a:xfrm>
            <a:off x="149324" y="79551"/>
            <a:ext cx="517525" cy="520424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2171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1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FFFFFF"/>
                </a:solidFill>
                <a:latin typeface="Arial" panose="020B0604020202020204" pitchFamily="34" charset="0"/>
              </a:rPr>
              <a:t>7</a:t>
            </a: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/10</a:t>
            </a:r>
          </a:p>
        </p:txBody>
      </p:sp>
      <p:sp>
        <p:nvSpPr>
          <p:cNvPr id="15" name="正方形/長方形 31">
            <a:extLst>
              <a:ext uri="{FF2B5EF4-FFF2-40B4-BE49-F238E27FC236}">
                <a16:creationId xmlns:a16="http://schemas.microsoft.com/office/drawing/2014/main" id="{C92C4B6B-679B-484A-85EB-1B86C8472605}"/>
              </a:ext>
            </a:extLst>
          </p:cNvPr>
          <p:cNvSpPr/>
          <p:nvPr/>
        </p:nvSpPr>
        <p:spPr>
          <a:xfrm>
            <a:off x="3287689" y="28974"/>
            <a:ext cx="5832647" cy="6029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Improved Action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改善対策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Action for Pass Cause / 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流出要因対策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36D4902-353E-4A37-ACE3-481A75D8F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25" y="5409976"/>
            <a:ext cx="5498473" cy="1295624"/>
          </a:xfrm>
          <a:prstGeom prst="roundRect">
            <a:avLst>
              <a:gd name="adj" fmla="val 801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1600" b="1" u="sng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Current control method : </a:t>
            </a:r>
            <a:endParaRPr lang="en-US" altLang="en-US" sz="1600" dirty="0"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Only sampling check 1</a:t>
            </a:r>
            <a:r>
              <a:rPr kumimoji="1" lang="en-US" altLang="en-US" sz="1600" baseline="300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st</a:t>
            </a:r>
            <a:r>
              <a:rPr kumimoji="1" lang="en-US" altLang="en-US" sz="16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product 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But setup weight check need to data of 5pcs</a:t>
            </a:r>
            <a:r>
              <a:rPr kumimoji="1"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. </a:t>
            </a:r>
          </a:p>
          <a:p>
            <a:r>
              <a:rPr kumimoji="1" lang="en-US" altLang="en-US" sz="16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kumimoji="1" lang="en-US" altLang="en-US" sz="16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If one in five product missing foam </a:t>
            </a:r>
            <a:r>
              <a:rPr kumimoji="1" lang="en-US" altLang="en-US" sz="16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Take wrong spec all of lot.</a:t>
            </a:r>
            <a:endParaRPr kumimoji="1" lang="en-US" altLang="en-US" sz="1600" dirty="0">
              <a:solidFill>
                <a:srgbClr val="FF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77C37E-616F-4B91-8408-56A1C98B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5399553"/>
            <a:ext cx="5890913" cy="1307189"/>
          </a:xfrm>
          <a:prstGeom prst="roundRect">
            <a:avLst>
              <a:gd name="adj" fmla="val 686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anchor="t"/>
          <a:lstStyle>
            <a:lvl1pPr marL="285750" indent="-28575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1600" b="1" u="sng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Improvement control method : </a:t>
            </a:r>
            <a:endParaRPr kumimoji="1" lang="en-US" altLang="en-US" sz="1600" dirty="0">
              <a:solidFill>
                <a:srgbClr val="0000FF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Sampling check 5pcs from beginning to setup weight standard for all lot </a:t>
            </a:r>
          </a:p>
          <a:p>
            <a:pPr marL="0" indent="0">
              <a:buNone/>
            </a:pPr>
            <a:r>
              <a:rPr kumimoji="1" lang="en-US" altLang="en-US" sz="16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Ensure 5pcs enough f</a:t>
            </a:r>
            <a:r>
              <a:rPr kumimoji="1" lang="en-US" altLang="en-US" sz="16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oam and other accessories.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230104B7-0B41-4790-8903-9678C555F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26" y="1373063"/>
            <a:ext cx="5498474" cy="3986119"/>
          </a:xfrm>
          <a:prstGeom prst="roundRect">
            <a:avLst>
              <a:gd name="adj" fmla="val 2282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99D775A3-4991-46B4-978B-B1487CF57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511" y="1371600"/>
            <a:ext cx="5931921" cy="3986119"/>
          </a:xfrm>
          <a:prstGeom prst="roundRect">
            <a:avLst>
              <a:gd name="adj" fmla="val 2666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9CB43493-70D7-46EC-A41C-0843E811E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1095375"/>
            <a:ext cx="1695205" cy="40011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5D77527B-283E-4727-BA9F-30FD6AD0B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27796"/>
            <a:ext cx="1695205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◆Before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AFDA66-EFFB-4713-A70D-18407D391DEA}"/>
              </a:ext>
            </a:extLst>
          </p:cNvPr>
          <p:cNvSpPr/>
          <p:nvPr/>
        </p:nvSpPr>
        <p:spPr>
          <a:xfrm>
            <a:off x="259440" y="655937"/>
            <a:ext cx="10027560" cy="4757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 IPQC double check 5 pcs to setup weight standard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F15769A-9227-4533-A49A-A073E026A9D3}"/>
              </a:ext>
            </a:extLst>
          </p:cNvPr>
          <p:cNvSpPr/>
          <p:nvPr/>
        </p:nvSpPr>
        <p:spPr>
          <a:xfrm>
            <a:off x="1109919" y="2746491"/>
            <a:ext cx="3464207" cy="964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59" descr="sagyoW007">
            <a:extLst>
              <a:ext uri="{FF2B5EF4-FFF2-40B4-BE49-F238E27FC236}">
                <a16:creationId xmlns:a16="http://schemas.microsoft.com/office/drawing/2014/main" id="{68E45EB7-222F-4962-989C-B63E1D81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881" l="0" r="98667">
                        <a14:foregroundMark x1="65333" y1="61194" x2="65333" y2="61194"/>
                        <a14:foregroundMark x1="62000" y1="61940" x2="62000" y2="61940"/>
                        <a14:foregroundMark x1="60000" y1="61194" x2="60000" y2="61194"/>
                        <a14:backgroundMark x1="52000" y1="8582" x2="26333" y2="80597"/>
                        <a14:backgroundMark x1="6667" y1="13433" x2="35333" y2="54851"/>
                        <a14:backgroundMark x1="35333" y1="54851" x2="35333" y2="54851"/>
                        <a14:backgroundMark x1="54667" y1="12313" x2="91333" y2="39925"/>
                        <a14:backgroundMark x1="43000" y1="14552" x2="86000" y2="43657"/>
                        <a14:backgroundMark x1="86000" y1="43657" x2="86333" y2="45522"/>
                        <a14:backgroundMark x1="62333" y1="8955" x2="82333" y2="23507"/>
                        <a14:backgroundMark x1="82333" y1="23507" x2="97333" y2="44030"/>
                        <a14:backgroundMark x1="97333" y1="44030" x2="96000" y2="74254"/>
                        <a14:backgroundMark x1="67667" y1="45149" x2="92667" y2="74254"/>
                        <a14:backgroundMark x1="90000" y1="49254" x2="89333" y2="75373"/>
                        <a14:backgroundMark x1="89333" y1="75373" x2="87667" y2="78358"/>
                        <a14:backgroundMark x1="40333" y1="746" x2="5333" y2="30597"/>
                        <a14:backgroundMark x1="5333" y1="30597" x2="667" y2="51866"/>
                        <a14:backgroundMark x1="50333" y1="24627" x2="63333" y2="30970"/>
                        <a14:backgroundMark x1="63333" y1="30970" x2="64333" y2="30970"/>
                        <a14:backgroundMark x1="49333" y1="35821" x2="65667" y2="44030"/>
                        <a14:backgroundMark x1="43333" y1="39552" x2="45333" y2="40299"/>
                        <a14:backgroundMark x1="48333" y1="34328" x2="47333" y2="41418"/>
                        <a14:backgroundMark x1="90000" y1="42537" x2="91333" y2="79104"/>
                        <a14:backgroundMark x1="78667" y1="70149" x2="81667" y2="70522"/>
                        <a14:backgroundMark x1="8667" y1="33955" x2="23000" y2="50373"/>
                        <a14:backgroundMark x1="49667" y1="47761" x2="50000" y2="48507"/>
                        <a14:backgroundMark x1="38333" y1="10821" x2="42333" y2="15672"/>
                        <a14:backgroundMark x1="73000" y1="63433" x2="74000" y2="65672"/>
                        <a14:backgroundMark x1="24000" y1="19776" x2="29333" y2="27612"/>
                        <a14:backgroundMark x1="53000" y1="49627" x2="53667" y2="51119"/>
                        <a14:backgroundMark x1="70667" y1="65672" x2="70667" y2="65672"/>
                        <a14:backgroundMark x1="16667" y1="55970" x2="21000" y2="6380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482" t="42326" r="26537"/>
          <a:stretch/>
        </p:blipFill>
        <p:spPr bwMode="auto">
          <a:xfrm flipH="1">
            <a:off x="1760544" y="3718484"/>
            <a:ext cx="745188" cy="101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83026B-9CAF-4859-849E-289A13A76AF5}"/>
              </a:ext>
            </a:extLst>
          </p:cNvPr>
          <p:cNvSpPr/>
          <p:nvPr/>
        </p:nvSpPr>
        <p:spPr>
          <a:xfrm>
            <a:off x="408086" y="4119388"/>
            <a:ext cx="1457741" cy="6141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IPQC check first product</a:t>
            </a:r>
          </a:p>
        </p:txBody>
      </p:sp>
      <p:pic>
        <p:nvPicPr>
          <p:cNvPr id="28" name="Picture 159" descr="sagyoW007">
            <a:extLst>
              <a:ext uri="{FF2B5EF4-FFF2-40B4-BE49-F238E27FC236}">
                <a16:creationId xmlns:a16="http://schemas.microsoft.com/office/drawing/2014/main" id="{4CCE1C3F-E515-4793-B0E2-8C4B652FC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881" l="0" r="98667">
                        <a14:foregroundMark x1="65333" y1="61194" x2="65333" y2="61194"/>
                        <a14:foregroundMark x1="62000" y1="61940" x2="62000" y2="61940"/>
                        <a14:foregroundMark x1="60000" y1="61194" x2="60000" y2="61194"/>
                        <a14:backgroundMark x1="52000" y1="8582" x2="26333" y2="80597"/>
                        <a14:backgroundMark x1="6667" y1="13433" x2="35333" y2="54851"/>
                        <a14:backgroundMark x1="35333" y1="54851" x2="35333" y2="54851"/>
                        <a14:backgroundMark x1="54667" y1="12313" x2="91333" y2="39925"/>
                        <a14:backgroundMark x1="43000" y1="14552" x2="86000" y2="43657"/>
                        <a14:backgroundMark x1="86000" y1="43657" x2="86333" y2="45522"/>
                        <a14:backgroundMark x1="62333" y1="8955" x2="82333" y2="23507"/>
                        <a14:backgroundMark x1="82333" y1="23507" x2="97333" y2="44030"/>
                        <a14:backgroundMark x1="97333" y1="44030" x2="96000" y2="74254"/>
                        <a14:backgroundMark x1="67667" y1="45149" x2="92667" y2="74254"/>
                        <a14:backgroundMark x1="90000" y1="49254" x2="89333" y2="75373"/>
                        <a14:backgroundMark x1="89333" y1="75373" x2="87667" y2="78358"/>
                        <a14:backgroundMark x1="40333" y1="746" x2="5333" y2="30597"/>
                        <a14:backgroundMark x1="5333" y1="30597" x2="667" y2="51866"/>
                        <a14:backgroundMark x1="50333" y1="24627" x2="63333" y2="30970"/>
                        <a14:backgroundMark x1="63333" y1="30970" x2="64333" y2="30970"/>
                        <a14:backgroundMark x1="49333" y1="35821" x2="65667" y2="44030"/>
                        <a14:backgroundMark x1="43333" y1="39552" x2="45333" y2="40299"/>
                        <a14:backgroundMark x1="48333" y1="34328" x2="47333" y2="41418"/>
                        <a14:backgroundMark x1="90000" y1="42537" x2="91333" y2="79104"/>
                        <a14:backgroundMark x1="78667" y1="70149" x2="81667" y2="70522"/>
                        <a14:backgroundMark x1="8667" y1="33955" x2="23000" y2="50373"/>
                        <a14:backgroundMark x1="49667" y1="47761" x2="50000" y2="48507"/>
                        <a14:backgroundMark x1="38333" y1="10821" x2="42333" y2="15672"/>
                        <a14:backgroundMark x1="73000" y1="63433" x2="74000" y2="65672"/>
                        <a14:backgroundMark x1="24000" y1="19776" x2="29333" y2="27612"/>
                        <a14:backgroundMark x1="53000" y1="49627" x2="53667" y2="51119"/>
                        <a14:backgroundMark x1="70667" y1="65672" x2="70667" y2="65672"/>
                        <a14:backgroundMark x1="16667" y1="55970" x2="21000" y2="6380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482" t="42326" r="26537"/>
          <a:stretch/>
        </p:blipFill>
        <p:spPr bwMode="auto">
          <a:xfrm>
            <a:off x="6327529" y="3610085"/>
            <a:ext cx="791952" cy="108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C0C5C4-769E-4662-88E2-30A220A7FCEE}"/>
              </a:ext>
            </a:extLst>
          </p:cNvPr>
          <p:cNvSpPr/>
          <p:nvPr/>
        </p:nvSpPr>
        <p:spPr>
          <a:xfrm>
            <a:off x="7224752" y="3962326"/>
            <a:ext cx="3400100" cy="722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IPQC double check 5 pcs setup weight standard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45F22BFF-84DD-4A42-BCAD-3A474B14A8A2}"/>
              </a:ext>
            </a:extLst>
          </p:cNvPr>
          <p:cNvSpPr/>
          <p:nvPr/>
        </p:nvSpPr>
        <p:spPr>
          <a:xfrm rot="16200000">
            <a:off x="8181727" y="1581483"/>
            <a:ext cx="793956" cy="3967730"/>
          </a:xfrm>
          <a:prstGeom prst="leftBrace">
            <a:avLst>
              <a:gd name="adj1" fmla="val 8333"/>
              <a:gd name="adj2" fmla="val 52734"/>
            </a:avLst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A72683F-79CB-47F8-8130-18C6F7C4186D}"/>
              </a:ext>
            </a:extLst>
          </p:cNvPr>
          <p:cNvSpPr/>
          <p:nvPr/>
        </p:nvSpPr>
        <p:spPr>
          <a:xfrm rot="16200000">
            <a:off x="447593" y="3471001"/>
            <a:ext cx="422507" cy="227075"/>
          </a:xfrm>
          <a:prstGeom prst="rightArrow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9E8087DF-4A9F-43EB-8A9A-DDEE393179E3}"/>
              </a:ext>
            </a:extLst>
          </p:cNvPr>
          <p:cNvSpPr/>
          <p:nvPr/>
        </p:nvSpPr>
        <p:spPr>
          <a:xfrm rot="16200000">
            <a:off x="2619972" y="2013723"/>
            <a:ext cx="833662" cy="3266592"/>
          </a:xfrm>
          <a:prstGeom prst="leftBrace">
            <a:avLst>
              <a:gd name="adj1" fmla="val 9824"/>
              <a:gd name="adj2" fmla="val 515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920532-2F3B-406B-B83D-1CEAB7D290DD}"/>
              </a:ext>
            </a:extLst>
          </p:cNvPr>
          <p:cNvSpPr/>
          <p:nvPr/>
        </p:nvSpPr>
        <p:spPr>
          <a:xfrm>
            <a:off x="2344408" y="4108197"/>
            <a:ext cx="2754868" cy="614188"/>
          </a:xfrm>
          <a:prstGeom prst="rect">
            <a:avLst/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Don’t double check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79B04-5CBB-4DCB-B001-7AA597AB7610}"/>
              </a:ext>
            </a:extLst>
          </p:cNvPr>
          <p:cNvSpPr/>
          <p:nvPr/>
        </p:nvSpPr>
        <p:spPr>
          <a:xfrm>
            <a:off x="4975186" y="2002331"/>
            <a:ext cx="894207" cy="419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Packing</a:t>
            </a:r>
          </a:p>
        </p:txBody>
      </p:sp>
      <p:pic>
        <p:nvPicPr>
          <p:cNvPr id="35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19BA6275-B098-46FE-81B6-84CB15AC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323410" y="2471812"/>
            <a:ext cx="804431" cy="69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864C252C-4864-45B6-840F-062CC8045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1233085" y="2464354"/>
            <a:ext cx="858694" cy="74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3242D15E-9D12-4098-AEA1-EFCB7DCA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2159299" y="2474125"/>
            <a:ext cx="858694" cy="74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5FE93F95-0D73-4BA7-866D-D09D6E81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3092622" y="2462549"/>
            <a:ext cx="847854" cy="73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6E19A033-1307-4399-8019-030BB6B5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4070517" y="2474125"/>
            <a:ext cx="858694" cy="74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A2F351B-1C8C-4F12-8DA9-A4CCB7D8F092}"/>
              </a:ext>
            </a:extLst>
          </p:cNvPr>
          <p:cNvSpPr/>
          <p:nvPr/>
        </p:nvSpPr>
        <p:spPr>
          <a:xfrm>
            <a:off x="256978" y="2070537"/>
            <a:ext cx="899438" cy="267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9169EB-E58A-4B53-A835-75955A059993}"/>
              </a:ext>
            </a:extLst>
          </p:cNvPr>
          <p:cNvSpPr/>
          <p:nvPr/>
        </p:nvSpPr>
        <p:spPr>
          <a:xfrm>
            <a:off x="1150616" y="2118867"/>
            <a:ext cx="899438" cy="21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26CBA9-4058-42B8-8D5A-EBE03FE07F0C}"/>
              </a:ext>
            </a:extLst>
          </p:cNvPr>
          <p:cNvSpPr/>
          <p:nvPr/>
        </p:nvSpPr>
        <p:spPr>
          <a:xfrm>
            <a:off x="2133377" y="2109342"/>
            <a:ext cx="950107" cy="235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2BBCD7-230C-48A9-9E47-71461200795B}"/>
              </a:ext>
            </a:extLst>
          </p:cNvPr>
          <p:cNvSpPr/>
          <p:nvPr/>
        </p:nvSpPr>
        <p:spPr>
          <a:xfrm>
            <a:off x="3060657" y="2127262"/>
            <a:ext cx="910770" cy="206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18F88A4-4BE1-4EA6-9205-95D1EEF2F45F}"/>
              </a:ext>
            </a:extLst>
          </p:cNvPr>
          <p:cNvSpPr/>
          <p:nvPr/>
        </p:nvSpPr>
        <p:spPr>
          <a:xfrm>
            <a:off x="4030495" y="2134561"/>
            <a:ext cx="976522" cy="23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5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4C0673F-66AB-40AF-8C4B-3DF56391990D}"/>
              </a:ext>
            </a:extLst>
          </p:cNvPr>
          <p:cNvSpPr/>
          <p:nvPr/>
        </p:nvSpPr>
        <p:spPr>
          <a:xfrm>
            <a:off x="7024972" y="2745373"/>
            <a:ext cx="3951026" cy="8366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D09515-1ABF-4DD9-BB7B-572E806FA5C9}"/>
              </a:ext>
            </a:extLst>
          </p:cNvPr>
          <p:cNvSpPr/>
          <p:nvPr/>
        </p:nvSpPr>
        <p:spPr>
          <a:xfrm>
            <a:off x="10974887" y="2108328"/>
            <a:ext cx="995239" cy="358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Packing</a:t>
            </a:r>
          </a:p>
        </p:txBody>
      </p:sp>
      <p:pic>
        <p:nvPicPr>
          <p:cNvPr id="47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F80129F5-CE32-479F-A2F0-D65414B0C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6313090" y="2470694"/>
            <a:ext cx="698098" cy="60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F587D3CD-094A-4A63-88BA-8AC2E8CD2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7222014" y="2463236"/>
            <a:ext cx="745189" cy="64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2F4A45BC-7D65-46D1-B529-0625C5835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8148228" y="2473007"/>
            <a:ext cx="745189" cy="64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1B9847CE-69DF-4A6D-86D7-1995CE01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9081702" y="2461431"/>
            <a:ext cx="745189" cy="64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 descr="Panasonic NE-1054F Stainless Steel Commercial Microwave Oven - 120V, 1000W">
            <a:extLst>
              <a:ext uri="{FF2B5EF4-FFF2-40B4-BE49-F238E27FC236}">
                <a16:creationId xmlns:a16="http://schemas.microsoft.com/office/drawing/2014/main" id="{29F63812-A493-43EA-B62F-3255DCB9A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2" b="19695"/>
          <a:stretch>
            <a:fillRect/>
          </a:stretch>
        </p:blipFill>
        <p:spPr bwMode="auto">
          <a:xfrm>
            <a:off x="10059446" y="2473007"/>
            <a:ext cx="745189" cy="64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68B9628-C1B5-4A71-BA34-B2E41826C5D7}"/>
              </a:ext>
            </a:extLst>
          </p:cNvPr>
          <p:cNvSpPr/>
          <p:nvPr/>
        </p:nvSpPr>
        <p:spPr>
          <a:xfrm>
            <a:off x="6209546" y="2221820"/>
            <a:ext cx="905186" cy="183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0C686D-26DB-4FEB-B708-A1F0A57015C3}"/>
              </a:ext>
            </a:extLst>
          </p:cNvPr>
          <p:cNvSpPr/>
          <p:nvPr/>
        </p:nvSpPr>
        <p:spPr>
          <a:xfrm>
            <a:off x="7131759" y="2203475"/>
            <a:ext cx="905186" cy="183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7C3569-6966-401C-BE22-29E2C5C15862}"/>
              </a:ext>
            </a:extLst>
          </p:cNvPr>
          <p:cNvSpPr/>
          <p:nvPr/>
        </p:nvSpPr>
        <p:spPr>
          <a:xfrm>
            <a:off x="8114520" y="2203475"/>
            <a:ext cx="905186" cy="183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87AD64-7C93-486A-A970-972282977BE6}"/>
              </a:ext>
            </a:extLst>
          </p:cNvPr>
          <p:cNvSpPr/>
          <p:nvPr/>
        </p:nvSpPr>
        <p:spPr>
          <a:xfrm>
            <a:off x="9041800" y="2211870"/>
            <a:ext cx="905186" cy="183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10A2389-E3BA-43FB-ADAC-0D47664D283B}"/>
              </a:ext>
            </a:extLst>
          </p:cNvPr>
          <p:cNvSpPr/>
          <p:nvPr/>
        </p:nvSpPr>
        <p:spPr>
          <a:xfrm>
            <a:off x="9964013" y="2219169"/>
            <a:ext cx="905186" cy="183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Product 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06EFC2-B8BA-44BD-832E-CC3CB3CC86BD}"/>
              </a:ext>
            </a:extLst>
          </p:cNvPr>
          <p:cNvSpPr/>
          <p:nvPr/>
        </p:nvSpPr>
        <p:spPr>
          <a:xfrm>
            <a:off x="302694" y="1995543"/>
            <a:ext cx="889214" cy="1301326"/>
          </a:xfrm>
          <a:prstGeom prst="rect">
            <a:avLst/>
          </a:prstGeom>
          <a:noFill/>
          <a:ln>
            <a:solidFill>
              <a:srgbClr val="0000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64F239-38BB-49C4-8D1F-9B14F4A1F3D3}"/>
              </a:ext>
            </a:extLst>
          </p:cNvPr>
          <p:cNvSpPr/>
          <p:nvPr/>
        </p:nvSpPr>
        <p:spPr>
          <a:xfrm>
            <a:off x="6275008" y="2202245"/>
            <a:ext cx="4535123" cy="911706"/>
          </a:xfrm>
          <a:prstGeom prst="rect">
            <a:avLst/>
          </a:prstGeom>
          <a:noFill/>
          <a:ln>
            <a:solidFill>
              <a:srgbClr val="0000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BF9BC4-EBC4-4711-94B7-1FBDB17E2F56}"/>
              </a:ext>
            </a:extLst>
          </p:cNvPr>
          <p:cNvGrpSpPr/>
          <p:nvPr/>
        </p:nvGrpSpPr>
        <p:grpSpPr>
          <a:xfrm>
            <a:off x="4878086" y="2658098"/>
            <a:ext cx="894208" cy="510271"/>
            <a:chOff x="6551620" y="3868360"/>
            <a:chExt cx="632967" cy="259136"/>
          </a:xfrm>
        </p:grpSpPr>
        <p:sp>
          <p:nvSpPr>
            <p:cNvPr id="61" name="AutoShape 375" descr="50%">
              <a:extLst>
                <a:ext uri="{FF2B5EF4-FFF2-40B4-BE49-F238E27FC236}">
                  <a16:creationId xmlns:a16="http://schemas.microsoft.com/office/drawing/2014/main" id="{09E39952-2AD9-463E-8E2C-3F1EFCB84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20" y="3905160"/>
              <a:ext cx="632967" cy="222336"/>
            </a:xfrm>
            <a:prstGeom prst="parallelogram">
              <a:avLst>
                <a:gd name="adj" fmla="val 119794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2" name="AutoShape 529">
              <a:extLst>
                <a:ext uri="{FF2B5EF4-FFF2-40B4-BE49-F238E27FC236}">
                  <a16:creationId xmlns:a16="http://schemas.microsoft.com/office/drawing/2014/main" id="{224F0E1D-20A8-4717-AC3A-0240A965E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2465" y="4017612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3" name="AutoShape 529">
              <a:extLst>
                <a:ext uri="{FF2B5EF4-FFF2-40B4-BE49-F238E27FC236}">
                  <a16:creationId xmlns:a16="http://schemas.microsoft.com/office/drawing/2014/main" id="{45D7E161-5C04-460B-8F18-4B878F930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030" y="3948487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" name="AutoShape 529">
              <a:extLst>
                <a:ext uri="{FF2B5EF4-FFF2-40B4-BE49-F238E27FC236}">
                  <a16:creationId xmlns:a16="http://schemas.microsoft.com/office/drawing/2014/main" id="{D7163E0E-577D-408E-867F-EAE636781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490" y="3873362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5" name="AutoShape 529">
              <a:extLst>
                <a:ext uri="{FF2B5EF4-FFF2-40B4-BE49-F238E27FC236}">
                  <a16:creationId xmlns:a16="http://schemas.microsoft.com/office/drawing/2014/main" id="{EEDC5684-CE8F-4C0F-9BCB-F90341703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920" y="4021059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6" name="AutoShape 529">
              <a:extLst>
                <a:ext uri="{FF2B5EF4-FFF2-40B4-BE49-F238E27FC236}">
                  <a16:creationId xmlns:a16="http://schemas.microsoft.com/office/drawing/2014/main" id="{FD63C6D3-7088-4016-9194-50A1E1139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7311" y="3954072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7" name="AutoShape 529">
              <a:extLst>
                <a:ext uri="{FF2B5EF4-FFF2-40B4-BE49-F238E27FC236}">
                  <a16:creationId xmlns:a16="http://schemas.microsoft.com/office/drawing/2014/main" id="{EDE3B0DB-C7C6-440D-B0DB-A61DCE0C9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818" y="3872188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8" name="AutoShape 529">
              <a:extLst>
                <a:ext uri="{FF2B5EF4-FFF2-40B4-BE49-F238E27FC236}">
                  <a16:creationId xmlns:a16="http://schemas.microsoft.com/office/drawing/2014/main" id="{B78FCFE0-8D17-4928-8048-D936C0EED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463" y="3951632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9" name="AutoShape 529">
              <a:extLst>
                <a:ext uri="{FF2B5EF4-FFF2-40B4-BE49-F238E27FC236}">
                  <a16:creationId xmlns:a16="http://schemas.microsoft.com/office/drawing/2014/main" id="{97F3F85F-9E3D-46EE-BBF2-1BC4597C8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936" y="3872174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0" name="AutoShape 529">
              <a:extLst>
                <a:ext uri="{FF2B5EF4-FFF2-40B4-BE49-F238E27FC236}">
                  <a16:creationId xmlns:a16="http://schemas.microsoft.com/office/drawing/2014/main" id="{91E94003-770D-4428-A2E4-719813914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505" y="3940988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1" name="AutoShape 529">
              <a:extLst>
                <a:ext uri="{FF2B5EF4-FFF2-40B4-BE49-F238E27FC236}">
                  <a16:creationId xmlns:a16="http://schemas.microsoft.com/office/drawing/2014/main" id="{83872A99-3405-4FA6-BEAA-31C7E909D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765" y="3868360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6AD5964-EB4C-42F0-8DE7-7FC61C197B50}"/>
              </a:ext>
            </a:extLst>
          </p:cNvPr>
          <p:cNvGrpSpPr/>
          <p:nvPr/>
        </p:nvGrpSpPr>
        <p:grpSpPr>
          <a:xfrm>
            <a:off x="10998416" y="2584177"/>
            <a:ext cx="995240" cy="436792"/>
            <a:chOff x="6551620" y="3868360"/>
            <a:chExt cx="632967" cy="259136"/>
          </a:xfrm>
        </p:grpSpPr>
        <p:sp>
          <p:nvSpPr>
            <p:cNvPr id="73" name="AutoShape 375" descr="50%">
              <a:extLst>
                <a:ext uri="{FF2B5EF4-FFF2-40B4-BE49-F238E27FC236}">
                  <a16:creationId xmlns:a16="http://schemas.microsoft.com/office/drawing/2014/main" id="{F51AB431-F456-4B05-B7D8-C1BE93A1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20" y="3905160"/>
              <a:ext cx="632967" cy="222336"/>
            </a:xfrm>
            <a:prstGeom prst="parallelogram">
              <a:avLst>
                <a:gd name="adj" fmla="val 119794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4" name="AutoShape 529">
              <a:extLst>
                <a:ext uri="{FF2B5EF4-FFF2-40B4-BE49-F238E27FC236}">
                  <a16:creationId xmlns:a16="http://schemas.microsoft.com/office/drawing/2014/main" id="{16D718C4-50FC-4C7C-AD5F-FFB1CD56C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2465" y="4017612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5" name="AutoShape 529">
              <a:extLst>
                <a:ext uri="{FF2B5EF4-FFF2-40B4-BE49-F238E27FC236}">
                  <a16:creationId xmlns:a16="http://schemas.microsoft.com/office/drawing/2014/main" id="{F6AA4639-EC59-4E19-A1C7-DE9560544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030" y="3948487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6" name="AutoShape 529">
              <a:extLst>
                <a:ext uri="{FF2B5EF4-FFF2-40B4-BE49-F238E27FC236}">
                  <a16:creationId xmlns:a16="http://schemas.microsoft.com/office/drawing/2014/main" id="{581B573F-AE85-4645-A84F-014B40122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490" y="3873362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7" name="AutoShape 529">
              <a:extLst>
                <a:ext uri="{FF2B5EF4-FFF2-40B4-BE49-F238E27FC236}">
                  <a16:creationId xmlns:a16="http://schemas.microsoft.com/office/drawing/2014/main" id="{E29D298A-6E34-430B-AE2E-8B73F80E0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920" y="4021059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8" name="AutoShape 529">
              <a:extLst>
                <a:ext uri="{FF2B5EF4-FFF2-40B4-BE49-F238E27FC236}">
                  <a16:creationId xmlns:a16="http://schemas.microsoft.com/office/drawing/2014/main" id="{DA2D4D11-28B9-4A12-9911-7910BC168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7311" y="3954072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9" name="AutoShape 529">
              <a:extLst>
                <a:ext uri="{FF2B5EF4-FFF2-40B4-BE49-F238E27FC236}">
                  <a16:creationId xmlns:a16="http://schemas.microsoft.com/office/drawing/2014/main" id="{3D4002CD-A0C8-4DC4-954D-32E124BC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818" y="3872188"/>
              <a:ext cx="202397" cy="88586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0" name="AutoShape 529">
              <a:extLst>
                <a:ext uri="{FF2B5EF4-FFF2-40B4-BE49-F238E27FC236}">
                  <a16:creationId xmlns:a16="http://schemas.microsoft.com/office/drawing/2014/main" id="{22707872-AF72-4E45-BEB4-093B9ECD9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463" y="3951632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1" name="AutoShape 529">
              <a:extLst>
                <a:ext uri="{FF2B5EF4-FFF2-40B4-BE49-F238E27FC236}">
                  <a16:creationId xmlns:a16="http://schemas.microsoft.com/office/drawing/2014/main" id="{1D07DFCF-F432-491B-83CE-F4DFAFCE0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936" y="3872174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" name="AutoShape 529">
              <a:extLst>
                <a:ext uri="{FF2B5EF4-FFF2-40B4-BE49-F238E27FC236}">
                  <a16:creationId xmlns:a16="http://schemas.microsoft.com/office/drawing/2014/main" id="{94DA2F7F-2761-4A5B-9458-6D25DA04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505" y="3940988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3" name="AutoShape 529">
              <a:extLst>
                <a:ext uri="{FF2B5EF4-FFF2-40B4-BE49-F238E27FC236}">
                  <a16:creationId xmlns:a16="http://schemas.microsoft.com/office/drawing/2014/main" id="{586E2B42-0E8F-4B09-9D5A-9E94520D8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765" y="3868360"/>
              <a:ext cx="201467" cy="98634"/>
            </a:xfrm>
            <a:prstGeom prst="cube">
              <a:avLst>
                <a:gd name="adj" fmla="val 50000"/>
              </a:avLst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FE3AF214-B1C1-4E81-95F3-048B3B81AD80}"/>
              </a:ext>
            </a:extLst>
          </p:cNvPr>
          <p:cNvSpPr/>
          <p:nvPr/>
        </p:nvSpPr>
        <p:spPr>
          <a:xfrm>
            <a:off x="10432040" y="6452292"/>
            <a:ext cx="1662707" cy="30143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: 15.Nov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073018-903E-8F25-BB05-16E4CD4D95A7}"/>
              </a:ext>
            </a:extLst>
          </p:cNvPr>
          <p:cNvSpPr/>
          <p:nvPr/>
        </p:nvSpPr>
        <p:spPr>
          <a:xfrm>
            <a:off x="895757" y="146326"/>
            <a:ext cx="1425489" cy="390387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Action No.3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A31A21E-F619-C45C-BC16-E962E492FA25}"/>
              </a:ext>
            </a:extLst>
          </p:cNvPr>
          <p:cNvSpPr/>
          <p:nvPr/>
        </p:nvSpPr>
        <p:spPr>
          <a:xfrm>
            <a:off x="149324" y="79551"/>
            <a:ext cx="517525" cy="520424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666C71-F7B8-4BB1-AAC8-3E6DA45E182A}"/>
              </a:ext>
            </a:extLst>
          </p:cNvPr>
          <p:cNvSpPr/>
          <p:nvPr/>
        </p:nvSpPr>
        <p:spPr>
          <a:xfrm>
            <a:off x="1353453" y="2717249"/>
            <a:ext cx="470726" cy="252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37034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>
            <a:extLst>
              <a:ext uri="{FF2B5EF4-FFF2-40B4-BE49-F238E27FC236}">
                <a16:creationId xmlns:a16="http://schemas.microsoft.com/office/drawing/2014/main" id="{27700B41-6171-118A-7C68-AD8FC677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9176"/>
            <a:ext cx="11963400" cy="520424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C7CE0-D444-EE37-2457-48CC90A1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15" y="209688"/>
            <a:ext cx="509588" cy="279400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>
                <a:solidFill>
                  <a:srgbClr val="FFFFFF"/>
                </a:solidFill>
                <a:latin typeface="Arial" panose="020B0604020202020204" pitchFamily="34" charset="0"/>
              </a:rPr>
              <a:t>8</a:t>
            </a:r>
            <a:r>
              <a:rPr lang="en-US" altLang="vi-VN" sz="1400" b="1" dirty="0">
                <a:solidFill>
                  <a:srgbClr val="FFFFFF"/>
                </a:solidFill>
                <a:latin typeface="Arial" panose="020B0604020202020204" pitchFamily="34" charset="0"/>
              </a:rPr>
              <a:t>/10</a:t>
            </a:r>
          </a:p>
        </p:txBody>
      </p:sp>
      <p:sp>
        <p:nvSpPr>
          <p:cNvPr id="15" name="正方形/長方形 31">
            <a:extLst>
              <a:ext uri="{FF2B5EF4-FFF2-40B4-BE49-F238E27FC236}">
                <a16:creationId xmlns:a16="http://schemas.microsoft.com/office/drawing/2014/main" id="{C92C4B6B-679B-484A-85EB-1B86C8472605}"/>
              </a:ext>
            </a:extLst>
          </p:cNvPr>
          <p:cNvSpPr/>
          <p:nvPr/>
        </p:nvSpPr>
        <p:spPr>
          <a:xfrm>
            <a:off x="3287689" y="28974"/>
            <a:ext cx="5832647" cy="6029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36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Improved Action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改善対策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altLang="ja-JP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Action for Pass Cause / </a:t>
            </a:r>
            <a:r>
              <a:rPr lang="ja-JP" altLang="en-US" sz="19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流出要因対策</a:t>
            </a:r>
            <a:endParaRPr lang="en-US" altLang="ja-JP" sz="19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36D4902-353E-4A37-ACE3-481A75D8F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25" y="5409976"/>
            <a:ext cx="5498473" cy="1295624"/>
          </a:xfrm>
          <a:prstGeom prst="roundRect">
            <a:avLst>
              <a:gd name="adj" fmla="val 801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1600" b="1" u="sng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Current control method 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Return redundant part to MCS on 1 time/ week.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issue check list or transfer list to control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 scrap</a:t>
            </a: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Don’t have history data to check again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77C37E-616F-4B91-8408-56A1C98B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5399553"/>
            <a:ext cx="5890913" cy="1307189"/>
          </a:xfrm>
          <a:prstGeom prst="roundRect">
            <a:avLst>
              <a:gd name="adj" fmla="val 686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anchor="t"/>
          <a:lstStyle>
            <a:lvl1pPr marL="285750" indent="-28575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0000FF"/>
                </a:solidFill>
              </a:rPr>
              <a:t>Improvement control method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Return redundant part to MCS on daily.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Issue check list and transfer list to control / scrap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Have history data to check again</a:t>
            </a:r>
            <a:endParaRPr lang="en-US" sz="16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kumimoji="1" lang="en-US" altLang="en-US" sz="1600" dirty="0">
              <a:solidFill>
                <a:srgbClr val="0000FF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230104B7-0B41-4790-8903-9678C555F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26" y="1373063"/>
            <a:ext cx="5498474" cy="3986119"/>
          </a:xfrm>
          <a:prstGeom prst="roundRect">
            <a:avLst>
              <a:gd name="adj" fmla="val 2282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99D775A3-4991-46B4-978B-B1487CF57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511" y="1371600"/>
            <a:ext cx="5931921" cy="3986119"/>
          </a:xfrm>
          <a:prstGeom prst="roundRect">
            <a:avLst>
              <a:gd name="adj" fmla="val 2666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9CB43493-70D7-46EC-A41C-0843E811E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1095375"/>
            <a:ext cx="1695205" cy="40011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5D77527B-283E-4727-BA9F-30FD6AD0B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27796"/>
            <a:ext cx="1695205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kumimoji="1" lang="en-US" altLang="ja-JP" sz="2000" b="1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◆Before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AFDA66-EFFB-4713-A70D-18407D391DEA}"/>
              </a:ext>
            </a:extLst>
          </p:cNvPr>
          <p:cNvSpPr/>
          <p:nvPr/>
        </p:nvSpPr>
        <p:spPr>
          <a:xfrm>
            <a:off x="259440" y="655937"/>
            <a:ext cx="10027560" cy="4757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Revise redundant part solving flow chart and applied for all cats (apply for out SAP) 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FCEED87-E181-4DE5-BEE5-BBE66376234B}"/>
              </a:ext>
            </a:extLst>
          </p:cNvPr>
          <p:cNvSpPr/>
          <p:nvPr/>
        </p:nvSpPr>
        <p:spPr>
          <a:xfrm>
            <a:off x="761464" y="1584970"/>
            <a:ext cx="1911196" cy="5462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Have redundant at FA line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146CD7DD-DFD4-48BC-B19B-4315B5D1ABA1}"/>
              </a:ext>
            </a:extLst>
          </p:cNvPr>
          <p:cNvSpPr/>
          <p:nvPr/>
        </p:nvSpPr>
        <p:spPr>
          <a:xfrm>
            <a:off x="761463" y="2360392"/>
            <a:ext cx="1911197" cy="5462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Separate out line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DD5F0C91-DE20-4E49-B42B-14910FB2D1D8}"/>
              </a:ext>
            </a:extLst>
          </p:cNvPr>
          <p:cNvSpPr/>
          <p:nvPr/>
        </p:nvSpPr>
        <p:spPr>
          <a:xfrm>
            <a:off x="2774986" y="1582607"/>
            <a:ext cx="1003108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9027035-F32B-4D4E-A76D-3AC715EB5C34}"/>
              </a:ext>
            </a:extLst>
          </p:cNvPr>
          <p:cNvSpPr/>
          <p:nvPr/>
        </p:nvSpPr>
        <p:spPr>
          <a:xfrm>
            <a:off x="3866264" y="1581972"/>
            <a:ext cx="1367524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Leader</a:t>
            </a: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0CC27547-5C74-4237-838B-81F0BC33C30F}"/>
              </a:ext>
            </a:extLst>
          </p:cNvPr>
          <p:cNvSpPr/>
          <p:nvPr/>
        </p:nvSpPr>
        <p:spPr>
          <a:xfrm>
            <a:off x="757295" y="3128928"/>
            <a:ext cx="1911197" cy="5462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Collect to FA warehouse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1D37DDBE-DAAE-4321-A486-54B214FEAB26}"/>
              </a:ext>
            </a:extLst>
          </p:cNvPr>
          <p:cNvSpPr/>
          <p:nvPr/>
        </p:nvSpPr>
        <p:spPr>
          <a:xfrm>
            <a:off x="2774986" y="2362391"/>
            <a:ext cx="1003108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2B7C46D6-F6A3-4B84-9FF0-7C06BA81DBB4}"/>
              </a:ext>
            </a:extLst>
          </p:cNvPr>
          <p:cNvSpPr/>
          <p:nvPr/>
        </p:nvSpPr>
        <p:spPr>
          <a:xfrm>
            <a:off x="3866264" y="2361756"/>
            <a:ext cx="1367524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Leader</a:t>
            </a: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0E9A449A-9AAA-4029-A238-5678088CD845}"/>
              </a:ext>
            </a:extLst>
          </p:cNvPr>
          <p:cNvSpPr/>
          <p:nvPr/>
        </p:nvSpPr>
        <p:spPr>
          <a:xfrm>
            <a:off x="2765216" y="3137823"/>
            <a:ext cx="1003108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F79AEADC-5F6B-4F47-A7B9-17F5FE3D5258}"/>
              </a:ext>
            </a:extLst>
          </p:cNvPr>
          <p:cNvSpPr/>
          <p:nvPr/>
        </p:nvSpPr>
        <p:spPr>
          <a:xfrm>
            <a:off x="3856494" y="3137188"/>
            <a:ext cx="1367524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Material member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13B9BEF4-B13C-4E21-A503-A7C46C5FF529}"/>
              </a:ext>
            </a:extLst>
          </p:cNvPr>
          <p:cNvSpPr/>
          <p:nvPr/>
        </p:nvSpPr>
        <p:spPr>
          <a:xfrm>
            <a:off x="757295" y="3911138"/>
            <a:ext cx="1911197" cy="546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Return MCS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4A0407C2-981E-4991-BAC1-37AC02AB844C}"/>
              </a:ext>
            </a:extLst>
          </p:cNvPr>
          <p:cNvSpPr/>
          <p:nvPr/>
        </p:nvSpPr>
        <p:spPr>
          <a:xfrm>
            <a:off x="2765216" y="3920033"/>
            <a:ext cx="1003108" cy="5462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2CEA30EA-69A1-4379-AE32-103F0B17F55B}"/>
              </a:ext>
            </a:extLst>
          </p:cNvPr>
          <p:cNvSpPr/>
          <p:nvPr/>
        </p:nvSpPr>
        <p:spPr>
          <a:xfrm>
            <a:off x="3856494" y="3919398"/>
            <a:ext cx="1367524" cy="5462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Material member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69CF220E-9EAE-4F4B-A8FA-E0C596F5D7A8}"/>
              </a:ext>
            </a:extLst>
          </p:cNvPr>
          <p:cNvSpPr/>
          <p:nvPr/>
        </p:nvSpPr>
        <p:spPr>
          <a:xfrm>
            <a:off x="767065" y="4684046"/>
            <a:ext cx="1911197" cy="5462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Keep &amp; Scrap</a:t>
            </a: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EAE33AB-F64E-479F-A615-30F0A5603E7F}"/>
              </a:ext>
            </a:extLst>
          </p:cNvPr>
          <p:cNvSpPr/>
          <p:nvPr/>
        </p:nvSpPr>
        <p:spPr>
          <a:xfrm>
            <a:off x="2774986" y="4692941"/>
            <a:ext cx="1003108" cy="5462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A46D428-40BA-4E45-BC81-1FE0304BCB3F}"/>
              </a:ext>
            </a:extLst>
          </p:cNvPr>
          <p:cNvSpPr/>
          <p:nvPr/>
        </p:nvSpPr>
        <p:spPr>
          <a:xfrm>
            <a:off x="3866264" y="4692306"/>
            <a:ext cx="1367524" cy="5462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425" name="Arrow: Right 424">
            <a:extLst>
              <a:ext uri="{FF2B5EF4-FFF2-40B4-BE49-F238E27FC236}">
                <a16:creationId xmlns:a16="http://schemas.microsoft.com/office/drawing/2014/main" id="{F11D23F9-68FA-493E-94B6-AD57DA0A7F70}"/>
              </a:ext>
            </a:extLst>
          </p:cNvPr>
          <p:cNvSpPr/>
          <p:nvPr/>
        </p:nvSpPr>
        <p:spPr>
          <a:xfrm rot="16200000" flipH="1">
            <a:off x="1606234" y="2102365"/>
            <a:ext cx="199571" cy="3027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Arrow: Right 425">
            <a:extLst>
              <a:ext uri="{FF2B5EF4-FFF2-40B4-BE49-F238E27FC236}">
                <a16:creationId xmlns:a16="http://schemas.microsoft.com/office/drawing/2014/main" id="{F7CBD7D3-D044-4A27-8A99-DF991EFF50EB}"/>
              </a:ext>
            </a:extLst>
          </p:cNvPr>
          <p:cNvSpPr/>
          <p:nvPr/>
        </p:nvSpPr>
        <p:spPr>
          <a:xfrm rot="16200000" flipH="1">
            <a:off x="1606235" y="2875622"/>
            <a:ext cx="199571" cy="3027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Arrow: Right 426">
            <a:extLst>
              <a:ext uri="{FF2B5EF4-FFF2-40B4-BE49-F238E27FC236}">
                <a16:creationId xmlns:a16="http://schemas.microsoft.com/office/drawing/2014/main" id="{FDB37BF1-EBA5-4572-834E-999DADFC528F}"/>
              </a:ext>
            </a:extLst>
          </p:cNvPr>
          <p:cNvSpPr/>
          <p:nvPr/>
        </p:nvSpPr>
        <p:spPr>
          <a:xfrm rot="16200000" flipH="1">
            <a:off x="1622878" y="3657481"/>
            <a:ext cx="199571" cy="3027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Arrow: Right 427">
            <a:extLst>
              <a:ext uri="{FF2B5EF4-FFF2-40B4-BE49-F238E27FC236}">
                <a16:creationId xmlns:a16="http://schemas.microsoft.com/office/drawing/2014/main" id="{F12ED577-7ADA-4846-B98F-0A9AE1B33B2D}"/>
              </a:ext>
            </a:extLst>
          </p:cNvPr>
          <p:cNvSpPr/>
          <p:nvPr/>
        </p:nvSpPr>
        <p:spPr>
          <a:xfrm rot="16200000" flipH="1">
            <a:off x="1664834" y="4429758"/>
            <a:ext cx="199571" cy="302716"/>
          </a:xfrm>
          <a:prstGeom prst="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51B7AB01-EE98-4713-B2DC-27E7D93C6D97}"/>
              </a:ext>
            </a:extLst>
          </p:cNvPr>
          <p:cNvSpPr/>
          <p:nvPr/>
        </p:nvSpPr>
        <p:spPr>
          <a:xfrm>
            <a:off x="6640361" y="1584970"/>
            <a:ext cx="2035180" cy="5462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Have redundant at FA line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4F77BB0-2CB6-4C29-9EBE-F8E5AC49DA06}"/>
              </a:ext>
            </a:extLst>
          </p:cNvPr>
          <p:cNvSpPr/>
          <p:nvPr/>
        </p:nvSpPr>
        <p:spPr>
          <a:xfrm>
            <a:off x="6640360" y="2360392"/>
            <a:ext cx="2035182" cy="5462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Separate out line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27027DF9-3610-4D19-9B25-F5F2CAD5D15C}"/>
              </a:ext>
            </a:extLst>
          </p:cNvPr>
          <p:cNvSpPr/>
          <p:nvPr/>
        </p:nvSpPr>
        <p:spPr>
          <a:xfrm>
            <a:off x="8749133" y="1573082"/>
            <a:ext cx="1068182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EC5C14CF-2026-410D-A093-ACB5CDEA3FEA}"/>
              </a:ext>
            </a:extLst>
          </p:cNvPr>
          <p:cNvSpPr/>
          <p:nvPr/>
        </p:nvSpPr>
        <p:spPr>
          <a:xfrm>
            <a:off x="9897560" y="1572447"/>
            <a:ext cx="1456239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Leader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A6A87857-6852-4E65-9CE3-08A8F465AEC9}"/>
              </a:ext>
            </a:extLst>
          </p:cNvPr>
          <p:cNvSpPr/>
          <p:nvPr/>
        </p:nvSpPr>
        <p:spPr>
          <a:xfrm>
            <a:off x="6636192" y="3128928"/>
            <a:ext cx="2035182" cy="5462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Collect to FA warehouse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1BE975BF-7F28-4B61-A3E7-3FEE50ED7EF6}"/>
              </a:ext>
            </a:extLst>
          </p:cNvPr>
          <p:cNvSpPr/>
          <p:nvPr/>
        </p:nvSpPr>
        <p:spPr>
          <a:xfrm>
            <a:off x="8749133" y="2352866"/>
            <a:ext cx="1068182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75F5236F-3E50-468B-91C4-E3B473B8F6F4}"/>
              </a:ext>
            </a:extLst>
          </p:cNvPr>
          <p:cNvSpPr/>
          <p:nvPr/>
        </p:nvSpPr>
        <p:spPr>
          <a:xfrm>
            <a:off x="9897560" y="2352231"/>
            <a:ext cx="1456239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Leader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9DCA5259-AD4F-4760-9006-414F7E6668AA}"/>
              </a:ext>
            </a:extLst>
          </p:cNvPr>
          <p:cNvSpPr/>
          <p:nvPr/>
        </p:nvSpPr>
        <p:spPr>
          <a:xfrm>
            <a:off x="8739363" y="3128298"/>
            <a:ext cx="1068182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F9520D85-5A0D-46EA-9EA3-94DD93CB07B6}"/>
              </a:ext>
            </a:extLst>
          </p:cNvPr>
          <p:cNvSpPr/>
          <p:nvPr/>
        </p:nvSpPr>
        <p:spPr>
          <a:xfrm>
            <a:off x="9887790" y="3127663"/>
            <a:ext cx="1456239" cy="5462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Material member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7D666063-0262-42FB-B81F-919966142164}"/>
              </a:ext>
            </a:extLst>
          </p:cNvPr>
          <p:cNvSpPr/>
          <p:nvPr/>
        </p:nvSpPr>
        <p:spPr>
          <a:xfrm>
            <a:off x="6636192" y="3911138"/>
            <a:ext cx="2035182" cy="546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Return MCS</a:t>
            </a: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C33DD88B-289E-4A56-A37B-DAEAEB213984}"/>
              </a:ext>
            </a:extLst>
          </p:cNvPr>
          <p:cNvSpPr/>
          <p:nvPr/>
        </p:nvSpPr>
        <p:spPr>
          <a:xfrm>
            <a:off x="8739363" y="3910508"/>
            <a:ext cx="1068182" cy="5462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9F914F85-09BA-4398-B630-4877B5A170FA}"/>
              </a:ext>
            </a:extLst>
          </p:cNvPr>
          <p:cNvSpPr/>
          <p:nvPr/>
        </p:nvSpPr>
        <p:spPr>
          <a:xfrm>
            <a:off x="9887790" y="3909873"/>
            <a:ext cx="1456239" cy="5462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Material member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351C6EF1-39D8-4F48-9379-2D9451F9ABB8}"/>
              </a:ext>
            </a:extLst>
          </p:cNvPr>
          <p:cNvSpPr/>
          <p:nvPr/>
        </p:nvSpPr>
        <p:spPr>
          <a:xfrm>
            <a:off x="6645962" y="4684046"/>
            <a:ext cx="2035182" cy="5462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Keep &amp; Scrap</a:t>
            </a: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947D902A-77FA-484E-817A-9C4CC1408261}"/>
              </a:ext>
            </a:extLst>
          </p:cNvPr>
          <p:cNvSpPr/>
          <p:nvPr/>
        </p:nvSpPr>
        <p:spPr>
          <a:xfrm>
            <a:off x="8749133" y="4683416"/>
            <a:ext cx="1068182" cy="5462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1AC11A37-35B5-42E4-AF0F-4F448DADD98A}"/>
              </a:ext>
            </a:extLst>
          </p:cNvPr>
          <p:cNvSpPr/>
          <p:nvPr/>
        </p:nvSpPr>
        <p:spPr>
          <a:xfrm>
            <a:off x="9897560" y="4682781"/>
            <a:ext cx="1456239" cy="5462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464" name="Arrow: Right 463">
            <a:extLst>
              <a:ext uri="{FF2B5EF4-FFF2-40B4-BE49-F238E27FC236}">
                <a16:creationId xmlns:a16="http://schemas.microsoft.com/office/drawing/2014/main" id="{AA36C397-A66A-4FCD-8B1A-2FCF5C40C404}"/>
              </a:ext>
            </a:extLst>
          </p:cNvPr>
          <p:cNvSpPr/>
          <p:nvPr/>
        </p:nvSpPr>
        <p:spPr>
          <a:xfrm rot="16200000" flipH="1">
            <a:off x="7494951" y="2092546"/>
            <a:ext cx="199571" cy="32235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Arrow: Right 464">
            <a:extLst>
              <a:ext uri="{FF2B5EF4-FFF2-40B4-BE49-F238E27FC236}">
                <a16:creationId xmlns:a16="http://schemas.microsoft.com/office/drawing/2014/main" id="{D2A23CDA-DEC8-4BCB-98A4-6E063569FFEF}"/>
              </a:ext>
            </a:extLst>
          </p:cNvPr>
          <p:cNvSpPr/>
          <p:nvPr/>
        </p:nvSpPr>
        <p:spPr>
          <a:xfrm rot="16200000" flipH="1">
            <a:off x="7494952" y="2865803"/>
            <a:ext cx="199571" cy="32235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Arrow: Right 465">
            <a:extLst>
              <a:ext uri="{FF2B5EF4-FFF2-40B4-BE49-F238E27FC236}">
                <a16:creationId xmlns:a16="http://schemas.microsoft.com/office/drawing/2014/main" id="{C277FF76-F04A-4F83-A05D-B7051995738F}"/>
              </a:ext>
            </a:extLst>
          </p:cNvPr>
          <p:cNvSpPr/>
          <p:nvPr/>
        </p:nvSpPr>
        <p:spPr>
          <a:xfrm rot="16200000" flipH="1">
            <a:off x="7511595" y="3647662"/>
            <a:ext cx="199571" cy="32235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Arrow: Right 466">
            <a:extLst>
              <a:ext uri="{FF2B5EF4-FFF2-40B4-BE49-F238E27FC236}">
                <a16:creationId xmlns:a16="http://schemas.microsoft.com/office/drawing/2014/main" id="{337D8F7E-C057-4CB5-B1F0-6CACCD543C54}"/>
              </a:ext>
            </a:extLst>
          </p:cNvPr>
          <p:cNvSpPr/>
          <p:nvPr/>
        </p:nvSpPr>
        <p:spPr>
          <a:xfrm rot="16200000" flipH="1">
            <a:off x="7553551" y="4419939"/>
            <a:ext cx="199571" cy="322356"/>
          </a:xfrm>
          <a:prstGeom prst="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B5290ED7-AC27-4C9C-A355-0BA24B61B7AD}"/>
              </a:ext>
            </a:extLst>
          </p:cNvPr>
          <p:cNvSpPr/>
          <p:nvPr/>
        </p:nvSpPr>
        <p:spPr>
          <a:xfrm>
            <a:off x="10432040" y="6452292"/>
            <a:ext cx="1662707" cy="30143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: Oct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E3356-7F96-736F-9008-51D588EEEDEB}"/>
              </a:ext>
            </a:extLst>
          </p:cNvPr>
          <p:cNvSpPr/>
          <p:nvPr/>
        </p:nvSpPr>
        <p:spPr>
          <a:xfrm>
            <a:off x="895757" y="146326"/>
            <a:ext cx="1425489" cy="390387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Action No.4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0919BE9A-B7F1-D1EF-270F-EE06BD58103C}"/>
              </a:ext>
            </a:extLst>
          </p:cNvPr>
          <p:cNvSpPr/>
          <p:nvPr/>
        </p:nvSpPr>
        <p:spPr>
          <a:xfrm>
            <a:off x="149324" y="79551"/>
            <a:ext cx="517525" cy="520424"/>
          </a:xfrm>
          <a:prstGeom prst="diamond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86745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6653</TotalTime>
  <Words>1811</Words>
  <Application>Microsoft Office PowerPoint</Application>
  <PresentationFormat>Widescreen</PresentationFormat>
  <Paragraphs>387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Meiryo UI</vt:lpstr>
      <vt:lpstr>Arial</vt:lpstr>
      <vt:lpstr>Calibri</vt:lpstr>
      <vt:lpstr>Cambria Math</vt:lpstr>
      <vt:lpstr>Symbol</vt:lpstr>
      <vt:lpstr>Wingdings</vt:lpstr>
      <vt:lpstr>Office Theme</vt:lpstr>
      <vt:lpstr>Worksheet</vt:lpstr>
      <vt:lpstr>MS_ClipArt_Gallery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HOANG_Hiep</dc:creator>
  <cp:lastModifiedBy>Hoa Bui Thanh</cp:lastModifiedBy>
  <cp:revision>383</cp:revision>
  <dcterms:created xsi:type="dcterms:W3CDTF">2020-05-11T02:27:17Z</dcterms:created>
  <dcterms:modified xsi:type="dcterms:W3CDTF">2023-11-24T02:07:57Z</dcterms:modified>
</cp:coreProperties>
</file>